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sldIdLst>
    <p:sldId id="256" r:id="rId2"/>
    <p:sldId id="283" r:id="rId3"/>
    <p:sldId id="266" r:id="rId4"/>
    <p:sldId id="258" r:id="rId5"/>
    <p:sldId id="259" r:id="rId6"/>
    <p:sldId id="267" r:id="rId7"/>
    <p:sldId id="260" r:id="rId8"/>
    <p:sldId id="264" r:id="rId9"/>
    <p:sldId id="261" r:id="rId10"/>
    <p:sldId id="262" r:id="rId11"/>
    <p:sldId id="268" r:id="rId12"/>
    <p:sldId id="269" r:id="rId13"/>
    <p:sldId id="270" r:id="rId14"/>
    <p:sldId id="272" r:id="rId15"/>
    <p:sldId id="271" r:id="rId16"/>
    <p:sldId id="273" r:id="rId17"/>
    <p:sldId id="274" r:id="rId18"/>
    <p:sldId id="275" r:id="rId19"/>
    <p:sldId id="287" r:id="rId20"/>
    <p:sldId id="282" r:id="rId21"/>
    <p:sldId id="279" r:id="rId22"/>
    <p:sldId id="263" r:id="rId23"/>
    <p:sldId id="28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936" autoAdjust="0"/>
    <p:restoredTop sz="94660"/>
  </p:normalViewPr>
  <p:slideViewPr>
    <p:cSldViewPr snapToGrid="0">
      <p:cViewPr>
        <p:scale>
          <a:sx n="75" d="100"/>
          <a:sy n="75" d="100"/>
        </p:scale>
        <p:origin x="610"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fif>
</file>

<file path=ppt/media/image20.png>
</file>

<file path=ppt/media/image21.png>
</file>

<file path=ppt/media/image22.png>
</file>

<file path=ppt/media/image23.png>
</file>

<file path=ppt/media/image24.jpeg>
</file>

<file path=ppt/media/image25.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30945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945379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213613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937B1C-410E-4DAC-84A4-8C55DFD769D3}" type="datetimeFigureOut">
              <a:rPr lang="en-IN" smtClean="0"/>
              <a:t>14-04-2023</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3570ADFA-88B6-4973-81BA-6238AFCD4210}" type="slidenum">
              <a:rPr lang="en-IN" smtClean="0"/>
              <a:t>‹#›</a:t>
            </a:fld>
            <a:endParaRPr lang="en-IN" dirty="0"/>
          </a:p>
        </p:txBody>
      </p:sp>
    </p:spTree>
    <p:extLst>
      <p:ext uri="{BB962C8B-B14F-4D97-AF65-F5344CB8AC3E}">
        <p14:creationId xmlns:p14="http://schemas.microsoft.com/office/powerpoint/2010/main" val="1162618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4/14/2023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1329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71540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4/14/2023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539844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4/14/2023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467905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764DE79-268F-4C1A-8933-263129D2AF90}" type="datetimeFigureOut">
              <a:rPr lang="en-US" smtClean="0"/>
              <a:t>4/14/2023</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573630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764DE79-268F-4C1A-8933-263129D2AF90}" type="datetimeFigureOut">
              <a:rPr lang="en-US" smtClean="0"/>
              <a:t>4/14/2023</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24642638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4/14/2023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86560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764DE79-268F-4C1A-8933-263129D2AF90}" type="datetimeFigureOut">
              <a:rPr lang="en-US" smtClean="0"/>
              <a:t>4/14/2023</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8F63A3B-78C7-47BE-AE5E-E10140E04643}" type="slidenum">
              <a:rPr lang="en-US" smtClean="0"/>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2584580"/>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f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127.0.0.1:8000/index.html" TargetMode="External"/><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F640239C-DCE7-4146-B6F8-A8707444E6EF}"/>
              </a:ext>
            </a:extLst>
          </p:cNvPr>
          <p:cNvSpPr>
            <a:spLocks noGrp="1"/>
          </p:cNvSpPr>
          <p:nvPr/>
        </p:nvSpPr>
        <p:spPr>
          <a:xfrm>
            <a:off x="1670314" y="1947242"/>
            <a:ext cx="8984720" cy="1806262"/>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lnSpc>
                <a:spcPct val="150000"/>
              </a:lnSpc>
            </a:pPr>
            <a:r>
              <a:rPr lang="en-US" sz="2800" b="1" u="sng" dirty="0">
                <a:solidFill>
                  <a:schemeClr val="tx1"/>
                </a:solidFill>
                <a:effectLst>
                  <a:outerShdw blurRad="38100" dist="38100" dir="2700000" algn="tl">
                    <a:srgbClr val="000000">
                      <a:alpha val="43137"/>
                    </a:srgbClr>
                  </a:outerShdw>
                </a:effectLst>
                <a:latin typeface="Tw Cen MT (Headings)"/>
                <a:cs typeface="Times New Roman" panose="02020603050405020304" pitchFamily="18" charset="0"/>
              </a:rPr>
              <a:t>MAJOR PROJECT</a:t>
            </a:r>
            <a:br>
              <a:rPr lang="en-US" sz="3600" b="1" u="sng" dirty="0">
                <a:solidFill>
                  <a:schemeClr val="tx1"/>
                </a:solidFill>
                <a:effectLst>
                  <a:outerShdw blurRad="38100" dist="38100" dir="2700000" algn="tl">
                    <a:srgbClr val="000000">
                      <a:alpha val="43137"/>
                    </a:srgbClr>
                  </a:outerShdw>
                </a:effectLst>
                <a:latin typeface="Tw Cen MT (Headings)"/>
                <a:cs typeface="Times New Roman" panose="02020603050405020304" pitchFamily="18" charset="0"/>
              </a:rPr>
            </a:br>
            <a:r>
              <a:rPr lang="en-US" sz="2800" b="1" dirty="0">
                <a:solidFill>
                  <a:srgbClr val="000000"/>
                </a:solidFill>
                <a:effectLst>
                  <a:outerShdw blurRad="38100" dist="38100" dir="2700000" algn="tl">
                    <a:srgbClr val="000000">
                      <a:alpha val="43137"/>
                    </a:srgbClr>
                  </a:outerShdw>
                </a:effectLst>
                <a:latin typeface="Tw Cen MT (Headings)"/>
                <a:ea typeface="Calibri" panose="020F0502020204030204" pitchFamily="34" charset="0"/>
              </a:rPr>
              <a:t>IMPLEMENTATION OF BLOCKCHAIN IN FINANCIAL SECTOR TO IMPROVE SCALABILITY</a:t>
            </a:r>
            <a:endParaRPr lang="en-IN" sz="2800" b="1" dirty="0">
              <a:solidFill>
                <a:srgbClr val="000000"/>
              </a:solidFill>
              <a:effectLst>
                <a:outerShdw blurRad="38100" dist="38100" dir="2700000" algn="tl">
                  <a:srgbClr val="000000">
                    <a:alpha val="43137"/>
                  </a:srgbClr>
                </a:outerShdw>
              </a:effectLst>
              <a:latin typeface="Tw Cen MT (Headings)"/>
              <a:ea typeface="Calibri" panose="020F0502020204030204" pitchFamily="34" charset="0"/>
            </a:endParaRPr>
          </a:p>
        </p:txBody>
      </p:sp>
      <p:sp>
        <p:nvSpPr>
          <p:cNvPr id="10" name="Subtitle 10">
            <a:extLst>
              <a:ext uri="{FF2B5EF4-FFF2-40B4-BE49-F238E27FC236}">
                <a16:creationId xmlns:a16="http://schemas.microsoft.com/office/drawing/2014/main" id="{216F67F5-1CF0-4301-9AA3-198D365037C6}"/>
              </a:ext>
            </a:extLst>
          </p:cNvPr>
          <p:cNvSpPr>
            <a:spLocks noGrp="1"/>
          </p:cNvSpPr>
          <p:nvPr/>
        </p:nvSpPr>
        <p:spPr>
          <a:xfrm>
            <a:off x="951275" y="4326363"/>
            <a:ext cx="7766936" cy="2036487"/>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pPr algn="l"/>
            <a:endParaRPr lang="en-US" b="1" dirty="0">
              <a:latin typeface="Times New Roman" panose="02020603050405020304" pitchFamily="18" charset="0"/>
              <a:cs typeface="Times New Roman" panose="02020603050405020304" pitchFamily="18" charset="0"/>
            </a:endParaRPr>
          </a:p>
          <a:p>
            <a:pPr algn="l"/>
            <a:r>
              <a:rPr lang="en-US" b="1" dirty="0">
                <a:latin typeface="Times New Roman" panose="02020603050405020304" pitchFamily="18" charset="0"/>
                <a:cs typeface="Times New Roman" panose="02020603050405020304" pitchFamily="18" charset="0"/>
              </a:rPr>
              <a:t> </a:t>
            </a:r>
          </a:p>
        </p:txBody>
      </p:sp>
      <p:pic>
        <p:nvPicPr>
          <p:cNvPr id="11" name="Picture 10">
            <a:extLst>
              <a:ext uri="{FF2B5EF4-FFF2-40B4-BE49-F238E27FC236}">
                <a16:creationId xmlns:a16="http://schemas.microsoft.com/office/drawing/2014/main" id="{8EA63A38-64CC-4B16-B5ED-44720E1AD1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6484" y="281133"/>
            <a:ext cx="7759031" cy="1294484"/>
          </a:xfrm>
          <a:prstGeom prst="rect">
            <a:avLst/>
          </a:prstGeom>
        </p:spPr>
      </p:pic>
      <p:sp>
        <p:nvSpPr>
          <p:cNvPr id="12" name="TextBox 2">
            <a:extLst>
              <a:ext uri="{FF2B5EF4-FFF2-40B4-BE49-F238E27FC236}">
                <a16:creationId xmlns:a16="http://schemas.microsoft.com/office/drawing/2014/main" id="{EA52E24D-5F31-45FC-A831-8829A2F42014}"/>
              </a:ext>
            </a:extLst>
          </p:cNvPr>
          <p:cNvSpPr txBox="1"/>
          <p:nvPr/>
        </p:nvSpPr>
        <p:spPr>
          <a:xfrm>
            <a:off x="6983653" y="4337899"/>
            <a:ext cx="4408372" cy="175432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b="1" dirty="0">
                <a:latin typeface="Tw Cen MT (Headings)"/>
                <a:cs typeface="Times New Roman" panose="02020603050405020304" pitchFamily="18" charset="0"/>
              </a:rPr>
              <a:t>By</a:t>
            </a:r>
          </a:p>
          <a:p>
            <a:r>
              <a:rPr lang="en-US" b="1" dirty="0">
                <a:latin typeface="Tw Cen MT (Headings)"/>
                <a:cs typeface="Times New Roman" panose="02020603050405020304" pitchFamily="18" charset="0"/>
              </a:rPr>
              <a:t>N.Srikar---19131A05G1</a:t>
            </a:r>
          </a:p>
          <a:p>
            <a:r>
              <a:rPr lang="en-US" b="1" dirty="0">
                <a:latin typeface="Tw Cen MT (Headings)"/>
                <a:cs typeface="Times New Roman" panose="02020603050405020304" pitchFamily="18" charset="0"/>
              </a:rPr>
              <a:t>P.Divyagandh---19131A05H7</a:t>
            </a:r>
          </a:p>
          <a:p>
            <a:r>
              <a:rPr lang="en-US" b="1" dirty="0">
                <a:latin typeface="Tw Cen MT (Headings)"/>
                <a:cs typeface="Times New Roman" panose="02020603050405020304" pitchFamily="18" charset="0"/>
              </a:rPr>
              <a:t>P. Hema Harsha Vardhan---19131A05H4</a:t>
            </a:r>
          </a:p>
          <a:p>
            <a:r>
              <a:rPr lang="en-US" b="1" dirty="0">
                <a:latin typeface="Tw Cen MT (Headings)"/>
                <a:cs typeface="Times New Roman" panose="02020603050405020304" pitchFamily="18" charset="0"/>
              </a:rPr>
              <a:t>Nitin Ancha---19131A05G0</a:t>
            </a:r>
          </a:p>
          <a:p>
            <a:r>
              <a:rPr lang="en-US" b="1" dirty="0">
                <a:latin typeface="Tw Cen MT (Headings)"/>
                <a:cs typeface="Times New Roman" panose="02020603050405020304" pitchFamily="18" charset="0"/>
              </a:rPr>
              <a:t>CSE - 3</a:t>
            </a:r>
          </a:p>
        </p:txBody>
      </p:sp>
      <p:sp>
        <p:nvSpPr>
          <p:cNvPr id="13" name="TextBox 3">
            <a:extLst>
              <a:ext uri="{FF2B5EF4-FFF2-40B4-BE49-F238E27FC236}">
                <a16:creationId xmlns:a16="http://schemas.microsoft.com/office/drawing/2014/main" id="{7F8D1BC4-4F16-41DE-8324-5D1C79AE5074}"/>
              </a:ext>
            </a:extLst>
          </p:cNvPr>
          <p:cNvSpPr txBox="1"/>
          <p:nvPr/>
        </p:nvSpPr>
        <p:spPr>
          <a:xfrm>
            <a:off x="1269603" y="4464862"/>
            <a:ext cx="3920610" cy="1477328"/>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en-US" b="1" dirty="0">
                <a:latin typeface="Tw Cen MT (Headings)"/>
                <a:cs typeface="Times New Roman" panose="02020603050405020304" pitchFamily="18" charset="0"/>
              </a:rPr>
              <a:t>Under the guidance of:</a:t>
            </a:r>
          </a:p>
          <a:p>
            <a:pPr algn="just"/>
            <a:r>
              <a:rPr lang="en-US" b="1" dirty="0">
                <a:latin typeface="Tw Cen MT (Headings)"/>
                <a:cs typeface="Times New Roman" panose="02020603050405020304" pitchFamily="18" charset="0"/>
              </a:rPr>
              <a:t>Dr. H. Parthasarathi Pathra</a:t>
            </a:r>
          </a:p>
          <a:p>
            <a:pPr algn="just"/>
            <a:r>
              <a:rPr lang="en-US" b="1" dirty="0">
                <a:latin typeface="Tw Cen MT (Headings)"/>
                <a:cs typeface="Times New Roman" panose="02020603050405020304" pitchFamily="18" charset="0"/>
              </a:rPr>
              <a:t>Associate Professor and</a:t>
            </a:r>
          </a:p>
          <a:p>
            <a:pPr algn="just"/>
            <a:r>
              <a:rPr lang="en-US" b="1" dirty="0">
                <a:latin typeface="Tw Cen MT (Headings)"/>
                <a:cs typeface="Times New Roman" panose="02020603050405020304" pitchFamily="18" charset="0"/>
              </a:rPr>
              <a:t>Department of C.S.E</a:t>
            </a:r>
          </a:p>
          <a:p>
            <a:pPr algn="just"/>
            <a:r>
              <a:rPr lang="en-US" b="1" dirty="0">
                <a:latin typeface="Tw Cen MT (Headings)"/>
                <a:cs typeface="Times New Roman" panose="02020603050405020304" pitchFamily="18" charset="0"/>
              </a:rPr>
              <a:t>GVP College of Engineering(A)</a:t>
            </a:r>
            <a:endParaRPr lang="en-IN" b="1" dirty="0">
              <a:latin typeface="Tw Cen MT (Headings)"/>
              <a:cs typeface="Times New Roman" panose="02020603050405020304" pitchFamily="18" charset="0"/>
            </a:endParaRPr>
          </a:p>
        </p:txBody>
      </p:sp>
    </p:spTree>
    <p:extLst>
      <p:ext uri="{BB962C8B-B14F-4D97-AF65-F5344CB8AC3E}">
        <p14:creationId xmlns:p14="http://schemas.microsoft.com/office/powerpoint/2010/main" val="26947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71BE23A-FA89-8E97-D734-B6FD001F5F68}"/>
              </a:ext>
            </a:extLst>
          </p:cNvPr>
          <p:cNvSpPr/>
          <p:nvPr/>
        </p:nvSpPr>
        <p:spPr>
          <a:xfrm>
            <a:off x="4197986" y="679217"/>
            <a:ext cx="3317239" cy="5361046"/>
          </a:xfrm>
          <a:prstGeom prst="rect">
            <a:avLst/>
          </a:prstGeom>
          <a:effectLst>
            <a:glow rad="1397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a:extLst>
              <a:ext uri="{FF2B5EF4-FFF2-40B4-BE49-F238E27FC236}">
                <a16:creationId xmlns:a16="http://schemas.microsoft.com/office/drawing/2014/main" id="{5BB91390-A26D-242D-4C44-B3666F33AA6F}"/>
              </a:ext>
            </a:extLst>
          </p:cNvPr>
          <p:cNvSpPr>
            <a:spLocks noGrp="1"/>
          </p:cNvSpPr>
          <p:nvPr>
            <p:ph type="title"/>
          </p:nvPr>
        </p:nvSpPr>
        <p:spPr>
          <a:xfrm>
            <a:off x="1235436" y="801689"/>
            <a:ext cx="2433823" cy="898896"/>
          </a:xfrm>
        </p:spPr>
        <p:txBody>
          <a:bodyPr>
            <a:normAutofit/>
          </a:bodyPr>
          <a:lstStyle/>
          <a:p>
            <a:r>
              <a:rPr lang="en-IN" sz="2400" b="1" dirty="0">
                <a:solidFill>
                  <a:schemeClr val="tx1"/>
                </a:solidFill>
                <a:latin typeface="Tw Cen MT (Headings)"/>
              </a:rPr>
              <a:t>HARDWARE REQUIREMENTS</a:t>
            </a:r>
          </a:p>
        </p:txBody>
      </p:sp>
      <p:sp>
        <p:nvSpPr>
          <p:cNvPr id="3" name="Content Placeholder 2">
            <a:extLst>
              <a:ext uri="{FF2B5EF4-FFF2-40B4-BE49-F238E27FC236}">
                <a16:creationId xmlns:a16="http://schemas.microsoft.com/office/drawing/2014/main" id="{0C329F63-6DB4-B7D1-0BAE-26A193EF226D}"/>
              </a:ext>
            </a:extLst>
          </p:cNvPr>
          <p:cNvSpPr>
            <a:spLocks noGrp="1"/>
          </p:cNvSpPr>
          <p:nvPr>
            <p:ph idx="1"/>
          </p:nvPr>
        </p:nvSpPr>
        <p:spPr>
          <a:xfrm>
            <a:off x="1235436" y="1870418"/>
            <a:ext cx="2433823" cy="1779814"/>
          </a:xfrm>
        </p:spPr>
        <p:txBody>
          <a:bodyPr>
            <a:normAutofit/>
          </a:bodyPr>
          <a:lstStyle/>
          <a:p>
            <a:pPr>
              <a:lnSpc>
                <a:spcPct val="100000"/>
              </a:lnSpc>
              <a:spcAft>
                <a:spcPts val="1000"/>
              </a:spcAft>
            </a:pPr>
            <a:r>
              <a:rPr lang="en-US"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System  :  </a:t>
            </a: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i3 or above </a:t>
            </a:r>
            <a:endParaRPr lang="en-IN" sz="18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endParaRPr>
          </a:p>
          <a:p>
            <a:pPr>
              <a:lnSpc>
                <a:spcPct val="100000"/>
              </a:lnSpc>
              <a:spcAft>
                <a:spcPts val="1000"/>
              </a:spcAft>
            </a:pPr>
            <a:r>
              <a:rPr lang="en-US"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Ram  :  </a:t>
            </a: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4GB Ram. </a:t>
            </a:r>
            <a:endParaRPr lang="en-IN" sz="18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endParaRPr>
          </a:p>
          <a:p>
            <a:pPr>
              <a:lnSpc>
                <a:spcPct val="100000"/>
              </a:lnSpc>
              <a:spcAft>
                <a:spcPts val="1000"/>
              </a:spcAft>
            </a:pPr>
            <a:r>
              <a:rPr lang="en-US" sz="1800" b="1"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Hard disk  :  </a:t>
            </a: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40GB</a:t>
            </a:r>
            <a:endParaRPr lang="en-IN" sz="18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6" name="Title 1">
            <a:extLst>
              <a:ext uri="{FF2B5EF4-FFF2-40B4-BE49-F238E27FC236}">
                <a16:creationId xmlns:a16="http://schemas.microsoft.com/office/drawing/2014/main" id="{62D91139-D830-08E8-61A9-DEF5DE4732E0}"/>
              </a:ext>
            </a:extLst>
          </p:cNvPr>
          <p:cNvSpPr txBox="1">
            <a:spLocks/>
          </p:cNvSpPr>
          <p:nvPr/>
        </p:nvSpPr>
        <p:spPr>
          <a:xfrm>
            <a:off x="7781430" y="951867"/>
            <a:ext cx="3622100" cy="5985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sz="2400" b="1" cap="none" dirty="0">
                <a:latin typeface="Tw Cen MT (Headings)"/>
              </a:rPr>
              <a:t>MODULES USED IN PROJECT</a:t>
            </a:r>
          </a:p>
        </p:txBody>
      </p:sp>
      <p:sp>
        <p:nvSpPr>
          <p:cNvPr id="7" name="Content Placeholder 2">
            <a:extLst>
              <a:ext uri="{FF2B5EF4-FFF2-40B4-BE49-F238E27FC236}">
                <a16:creationId xmlns:a16="http://schemas.microsoft.com/office/drawing/2014/main" id="{6E322501-152A-389C-E645-89BD4AA9E838}"/>
              </a:ext>
            </a:extLst>
          </p:cNvPr>
          <p:cNvSpPr txBox="1">
            <a:spLocks/>
          </p:cNvSpPr>
          <p:nvPr/>
        </p:nvSpPr>
        <p:spPr>
          <a:xfrm>
            <a:off x="7781430" y="1833762"/>
            <a:ext cx="3065689" cy="3195438"/>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IN" sz="1800" dirty="0">
                <a:latin typeface="Times New Roman" panose="02020603050405020304" pitchFamily="18" charset="0"/>
                <a:ea typeface="Times New Roman" panose="02020603050405020304" pitchFamily="18" charset="0"/>
                <a:cs typeface="Times New Roman" panose="02020603050405020304" pitchFamily="18" charset="0"/>
              </a:rPr>
              <a:t>Django</a:t>
            </a:r>
          </a:p>
          <a:p>
            <a:r>
              <a:rPr lang="en-IN" sz="1800" dirty="0">
                <a:latin typeface="Times New Roman" panose="02020603050405020304" pitchFamily="18" charset="0"/>
                <a:ea typeface="Times New Roman" panose="02020603050405020304" pitchFamily="18" charset="0"/>
                <a:cs typeface="Times New Roman" panose="02020603050405020304" pitchFamily="18" charset="0"/>
              </a:rPr>
              <a:t>Web3</a:t>
            </a:r>
          </a:p>
        </p:txBody>
      </p:sp>
      <p:sp>
        <p:nvSpPr>
          <p:cNvPr id="8" name="TextBox 7">
            <a:extLst>
              <a:ext uri="{FF2B5EF4-FFF2-40B4-BE49-F238E27FC236}">
                <a16:creationId xmlns:a16="http://schemas.microsoft.com/office/drawing/2014/main" id="{6362BC67-053A-2626-C403-C136740C71FE}"/>
              </a:ext>
            </a:extLst>
          </p:cNvPr>
          <p:cNvSpPr txBox="1"/>
          <p:nvPr/>
        </p:nvSpPr>
        <p:spPr>
          <a:xfrm>
            <a:off x="4323759" y="1999471"/>
            <a:ext cx="3065689" cy="774571"/>
          </a:xfrm>
          <a:prstGeom prst="rect">
            <a:avLst/>
          </a:prstGeom>
          <a:noFill/>
        </p:spPr>
        <p:txBody>
          <a:bodyPr wrap="square">
            <a:spAutoFit/>
          </a:bodyPr>
          <a:lstStyle/>
          <a:p>
            <a:pPr algn="just">
              <a:lnSpc>
                <a:spcPct val="100000"/>
              </a:lnSpc>
              <a:spcAft>
                <a:spcPts val="1000"/>
              </a:spcAft>
            </a:pP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Operating system  :  Windows </a:t>
            </a:r>
            <a:endParaRPr lang="en-IN" sz="1800" dirty="0">
              <a:solidFill>
                <a:schemeClr val="tx1"/>
              </a:solidFill>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00000"/>
              </a:lnSpc>
              <a:spcAft>
                <a:spcPts val="1000"/>
              </a:spcAft>
            </a:pPr>
            <a:r>
              <a:rPr lang="en-US" sz="18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Coding Language  :  Python</a:t>
            </a:r>
            <a:endParaRPr lang="en-IN" sz="180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E8E72067-5BF0-FC8D-02D0-C0DC2E7063C6}"/>
              </a:ext>
            </a:extLst>
          </p:cNvPr>
          <p:cNvSpPr txBox="1"/>
          <p:nvPr/>
        </p:nvSpPr>
        <p:spPr>
          <a:xfrm>
            <a:off x="4639691" y="801689"/>
            <a:ext cx="2433823" cy="916854"/>
          </a:xfrm>
          <a:prstGeom prst="rect">
            <a:avLst/>
          </a:prstGeom>
          <a:noFill/>
        </p:spPr>
        <p:txBody>
          <a:bodyPr wrap="square">
            <a:spAutoFit/>
          </a:bodyPr>
          <a:lstStyle/>
          <a:p>
            <a:pPr marL="0" indent="0">
              <a:lnSpc>
                <a:spcPct val="115000"/>
              </a:lnSpc>
              <a:spcAft>
                <a:spcPts val="1000"/>
              </a:spcAft>
              <a:buNone/>
            </a:pPr>
            <a:r>
              <a:rPr lang="en-IN" sz="2400" b="1" dirty="0">
                <a:solidFill>
                  <a:schemeClr val="tx1"/>
                </a:solidFill>
                <a:latin typeface="Tw Cen MT (Headings)"/>
              </a:rPr>
              <a:t>SOFTWARE REQUIREMENTS</a:t>
            </a:r>
          </a:p>
        </p:txBody>
      </p:sp>
      <p:cxnSp>
        <p:nvCxnSpPr>
          <p:cNvPr id="19" name="Straight Connector 18">
            <a:extLst>
              <a:ext uri="{FF2B5EF4-FFF2-40B4-BE49-F238E27FC236}">
                <a16:creationId xmlns:a16="http://schemas.microsoft.com/office/drawing/2014/main" id="{97DE4546-C1F0-870F-BB29-97B9F6BEBBF4}"/>
              </a:ext>
            </a:extLst>
          </p:cNvPr>
          <p:cNvCxnSpPr/>
          <p:nvPr/>
        </p:nvCxnSpPr>
        <p:spPr>
          <a:xfrm>
            <a:off x="4161925" y="1726629"/>
            <a:ext cx="338935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861454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8B22E-DFFD-144D-94BA-7DB3FE336DA9}"/>
              </a:ext>
            </a:extLst>
          </p:cNvPr>
          <p:cNvSpPr>
            <a:spLocks noGrp="1"/>
          </p:cNvSpPr>
          <p:nvPr>
            <p:ph type="title"/>
          </p:nvPr>
        </p:nvSpPr>
        <p:spPr>
          <a:xfrm>
            <a:off x="1143001" y="800099"/>
            <a:ext cx="9905998" cy="828453"/>
          </a:xfrm>
        </p:spPr>
        <p:txBody>
          <a:bodyPr/>
          <a:lstStyle/>
          <a:p>
            <a:r>
              <a:rPr lang="en-IN" b="1" dirty="0">
                <a:solidFill>
                  <a:schemeClr val="tx1"/>
                </a:solidFill>
                <a:latin typeface="Tw Cen MT (Headings)"/>
              </a:rPr>
              <a:t>UML DIAGRAMS</a:t>
            </a:r>
          </a:p>
        </p:txBody>
      </p:sp>
      <p:sp>
        <p:nvSpPr>
          <p:cNvPr id="5" name="TextBox 4">
            <a:extLst>
              <a:ext uri="{FF2B5EF4-FFF2-40B4-BE49-F238E27FC236}">
                <a16:creationId xmlns:a16="http://schemas.microsoft.com/office/drawing/2014/main" id="{B40D09B9-3F2C-58EC-AF1F-AE9C3A3D4034}"/>
              </a:ext>
            </a:extLst>
          </p:cNvPr>
          <p:cNvSpPr txBox="1"/>
          <p:nvPr/>
        </p:nvSpPr>
        <p:spPr>
          <a:xfrm>
            <a:off x="2503541" y="5681603"/>
            <a:ext cx="2545080" cy="461665"/>
          </a:xfrm>
          <a:prstGeom prst="rect">
            <a:avLst/>
          </a:prstGeom>
          <a:noFill/>
        </p:spPr>
        <p:txBody>
          <a:bodyPr wrap="square" rtlCol="0">
            <a:spAutoFit/>
          </a:bodyPr>
          <a:lstStyle/>
          <a:p>
            <a:r>
              <a:rPr lang="en-IN" sz="2400" dirty="0"/>
              <a:t>Use case Diagram</a:t>
            </a:r>
          </a:p>
        </p:txBody>
      </p:sp>
      <p:sp>
        <p:nvSpPr>
          <p:cNvPr id="8" name="TextBox 7">
            <a:extLst>
              <a:ext uri="{FF2B5EF4-FFF2-40B4-BE49-F238E27FC236}">
                <a16:creationId xmlns:a16="http://schemas.microsoft.com/office/drawing/2014/main" id="{712BB91A-5FAB-6683-A9BC-9628FA16152E}"/>
              </a:ext>
            </a:extLst>
          </p:cNvPr>
          <p:cNvSpPr txBox="1"/>
          <p:nvPr/>
        </p:nvSpPr>
        <p:spPr>
          <a:xfrm>
            <a:off x="7793151" y="5617415"/>
            <a:ext cx="2019300" cy="461665"/>
          </a:xfrm>
          <a:prstGeom prst="rect">
            <a:avLst/>
          </a:prstGeom>
          <a:noFill/>
        </p:spPr>
        <p:txBody>
          <a:bodyPr wrap="square">
            <a:spAutoFit/>
          </a:bodyPr>
          <a:lstStyle/>
          <a:p>
            <a:r>
              <a:rPr lang="en-IN" sz="2400" dirty="0"/>
              <a:t>Class Diagram</a:t>
            </a:r>
          </a:p>
        </p:txBody>
      </p:sp>
      <p:pic>
        <p:nvPicPr>
          <p:cNvPr id="3" name="Picture 2" descr="Diagram&#10;&#10;Description automatically generated">
            <a:extLst>
              <a:ext uri="{FF2B5EF4-FFF2-40B4-BE49-F238E27FC236}">
                <a16:creationId xmlns:a16="http://schemas.microsoft.com/office/drawing/2014/main" id="{395D00D6-AF67-D7FE-2D68-72D5ADF803F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36056" y="1923573"/>
            <a:ext cx="3807494" cy="3693842"/>
          </a:xfrm>
          <a:prstGeom prst="rect">
            <a:avLst/>
          </a:prstGeom>
          <a:noFill/>
          <a:ln>
            <a:solidFill>
              <a:schemeClr val="tx1"/>
            </a:solidFill>
          </a:ln>
        </p:spPr>
      </p:pic>
      <p:pic>
        <p:nvPicPr>
          <p:cNvPr id="4" name="Picture 3" descr="Graphical user interface, text, application&#10;&#10;Description automatically generated">
            <a:extLst>
              <a:ext uri="{FF2B5EF4-FFF2-40B4-BE49-F238E27FC236}">
                <a16:creationId xmlns:a16="http://schemas.microsoft.com/office/drawing/2014/main" id="{3F934EC4-E5DA-2B88-14B2-7A85599298ED}"/>
              </a:ext>
            </a:extLst>
          </p:cNvPr>
          <p:cNvPicPr>
            <a:picLocks noChangeAspect="1"/>
          </p:cNvPicPr>
          <p:nvPr/>
        </p:nvPicPr>
        <p:blipFill>
          <a:blip r:embed="rId3"/>
          <a:stretch>
            <a:fillRect/>
          </a:stretch>
        </p:blipFill>
        <p:spPr>
          <a:xfrm>
            <a:off x="7499781" y="2090284"/>
            <a:ext cx="2606040" cy="3360420"/>
          </a:xfrm>
          <a:prstGeom prst="rect">
            <a:avLst/>
          </a:prstGeom>
        </p:spPr>
      </p:pic>
    </p:spTree>
    <p:extLst>
      <p:ext uri="{BB962C8B-B14F-4D97-AF65-F5344CB8AC3E}">
        <p14:creationId xmlns:p14="http://schemas.microsoft.com/office/powerpoint/2010/main" val="5921089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9FCD6B6B-9FC9-8EA0-9E91-85DFDD3F9258}"/>
              </a:ext>
            </a:extLst>
          </p:cNvPr>
          <p:cNvSpPr>
            <a:spLocks noGrp="1"/>
          </p:cNvSpPr>
          <p:nvPr>
            <p:ph type="title"/>
          </p:nvPr>
        </p:nvSpPr>
        <p:spPr>
          <a:xfrm>
            <a:off x="1141412" y="481330"/>
            <a:ext cx="9905998" cy="802958"/>
          </a:xfrm>
        </p:spPr>
        <p:txBody>
          <a:bodyPr/>
          <a:lstStyle/>
          <a:p>
            <a:r>
              <a:rPr lang="en-IN" b="1" dirty="0">
                <a:solidFill>
                  <a:schemeClr val="tx1"/>
                </a:solidFill>
                <a:latin typeface="Tw Cen MT (Headings)"/>
              </a:rPr>
              <a:t>UML DIAGRAMS</a:t>
            </a:r>
          </a:p>
        </p:txBody>
      </p:sp>
      <p:sp>
        <p:nvSpPr>
          <p:cNvPr id="5" name="TextBox 4">
            <a:extLst>
              <a:ext uri="{FF2B5EF4-FFF2-40B4-BE49-F238E27FC236}">
                <a16:creationId xmlns:a16="http://schemas.microsoft.com/office/drawing/2014/main" id="{2DAD7D86-FC12-5D70-9981-AD9C888AFA92}"/>
              </a:ext>
            </a:extLst>
          </p:cNvPr>
          <p:cNvSpPr txBox="1"/>
          <p:nvPr/>
        </p:nvSpPr>
        <p:spPr>
          <a:xfrm>
            <a:off x="2478898" y="5668961"/>
            <a:ext cx="2545520" cy="461665"/>
          </a:xfrm>
          <a:prstGeom prst="rect">
            <a:avLst/>
          </a:prstGeom>
          <a:noFill/>
        </p:spPr>
        <p:txBody>
          <a:bodyPr wrap="square" rtlCol="0">
            <a:spAutoFit/>
          </a:bodyPr>
          <a:lstStyle/>
          <a:p>
            <a:r>
              <a:rPr lang="en-IN" sz="2400" dirty="0"/>
              <a:t>Sequence Diagram</a:t>
            </a:r>
          </a:p>
        </p:txBody>
      </p:sp>
      <p:sp>
        <p:nvSpPr>
          <p:cNvPr id="8" name="TextBox 7">
            <a:extLst>
              <a:ext uri="{FF2B5EF4-FFF2-40B4-BE49-F238E27FC236}">
                <a16:creationId xmlns:a16="http://schemas.microsoft.com/office/drawing/2014/main" id="{6FF16262-935B-F38F-B399-628ED305583E}"/>
              </a:ext>
            </a:extLst>
          </p:cNvPr>
          <p:cNvSpPr txBox="1"/>
          <p:nvPr/>
        </p:nvSpPr>
        <p:spPr>
          <a:xfrm>
            <a:off x="7424263" y="4568815"/>
            <a:ext cx="3055620" cy="461665"/>
          </a:xfrm>
          <a:prstGeom prst="rect">
            <a:avLst/>
          </a:prstGeom>
          <a:noFill/>
        </p:spPr>
        <p:txBody>
          <a:bodyPr wrap="square">
            <a:spAutoFit/>
          </a:bodyPr>
          <a:lstStyle/>
          <a:p>
            <a:r>
              <a:rPr lang="en-IN" sz="2400" dirty="0"/>
              <a:t>Collaboration Diagram</a:t>
            </a:r>
          </a:p>
        </p:txBody>
      </p:sp>
      <p:pic>
        <p:nvPicPr>
          <p:cNvPr id="2" name="Picture 1" descr="Diagram&#10;&#10;Description automatically generated">
            <a:extLst>
              <a:ext uri="{FF2B5EF4-FFF2-40B4-BE49-F238E27FC236}">
                <a16:creationId xmlns:a16="http://schemas.microsoft.com/office/drawing/2014/main" id="{611F7188-E4A8-7238-E440-BF0F1A057647}"/>
              </a:ext>
            </a:extLst>
          </p:cNvPr>
          <p:cNvPicPr>
            <a:picLocks noChangeAspect="1"/>
          </p:cNvPicPr>
          <p:nvPr/>
        </p:nvPicPr>
        <p:blipFill>
          <a:blip r:embed="rId2"/>
          <a:stretch>
            <a:fillRect/>
          </a:stretch>
        </p:blipFill>
        <p:spPr>
          <a:xfrm>
            <a:off x="1712117" y="2090058"/>
            <a:ext cx="4079083" cy="3483653"/>
          </a:xfrm>
          <a:prstGeom prst="rect">
            <a:avLst/>
          </a:prstGeom>
          <a:ln>
            <a:solidFill>
              <a:schemeClr val="tx1"/>
            </a:solidFill>
          </a:ln>
        </p:spPr>
      </p:pic>
      <p:pic>
        <p:nvPicPr>
          <p:cNvPr id="15" name="Content Placeholder 14">
            <a:extLst>
              <a:ext uri="{FF2B5EF4-FFF2-40B4-BE49-F238E27FC236}">
                <a16:creationId xmlns:a16="http://schemas.microsoft.com/office/drawing/2014/main" id="{82A0664A-A188-FBEC-8EEF-4237F673440C}"/>
              </a:ext>
            </a:extLst>
          </p:cNvPr>
          <p:cNvPicPr>
            <a:picLocks noGrp="1" noChangeAspect="1"/>
          </p:cNvPicPr>
          <p:nvPr>
            <p:ph idx="1"/>
          </p:nvPr>
        </p:nvPicPr>
        <p:blipFill>
          <a:blip r:embed="rId3"/>
          <a:stretch>
            <a:fillRect/>
          </a:stretch>
        </p:blipFill>
        <p:spPr>
          <a:xfrm>
            <a:off x="6556945" y="2652004"/>
            <a:ext cx="4567310" cy="1738385"/>
          </a:xfrm>
          <a:ln>
            <a:solidFill>
              <a:schemeClr val="tx1"/>
            </a:solidFill>
          </a:ln>
        </p:spPr>
      </p:pic>
    </p:spTree>
    <p:extLst>
      <p:ext uri="{BB962C8B-B14F-4D97-AF65-F5344CB8AC3E}">
        <p14:creationId xmlns:p14="http://schemas.microsoft.com/office/powerpoint/2010/main" val="19998045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E16D22F-9A4D-9DDD-098B-122308E01D01}"/>
              </a:ext>
            </a:extLst>
          </p:cNvPr>
          <p:cNvSpPr txBox="1">
            <a:spLocks noGrp="1"/>
          </p:cNvSpPr>
          <p:nvPr>
            <p:ph type="title"/>
          </p:nvPr>
        </p:nvSpPr>
        <p:spPr>
          <a:xfrm>
            <a:off x="1143000" y="580593"/>
            <a:ext cx="4163786" cy="115295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b="1" cap="none" dirty="0">
                <a:latin typeface="Tw Cen MT (Headings)"/>
              </a:rPr>
              <a:t>IMPLEMENTATION</a:t>
            </a:r>
          </a:p>
        </p:txBody>
      </p:sp>
      <p:pic>
        <p:nvPicPr>
          <p:cNvPr id="6" name="Content Placeholder 5">
            <a:extLst>
              <a:ext uri="{FF2B5EF4-FFF2-40B4-BE49-F238E27FC236}">
                <a16:creationId xmlns:a16="http://schemas.microsoft.com/office/drawing/2014/main" id="{E7A14E35-E537-0FEB-C536-34732124F6C4}"/>
              </a:ext>
            </a:extLst>
          </p:cNvPr>
          <p:cNvPicPr>
            <a:picLocks noGrp="1" noChangeAspect="1"/>
          </p:cNvPicPr>
          <p:nvPr>
            <p:ph idx="1"/>
          </p:nvPr>
        </p:nvPicPr>
        <p:blipFill>
          <a:blip r:embed="rId2"/>
          <a:stretch>
            <a:fillRect/>
          </a:stretch>
        </p:blipFill>
        <p:spPr>
          <a:xfrm>
            <a:off x="1304925" y="1887105"/>
            <a:ext cx="4572000" cy="4022725"/>
          </a:xfrm>
        </p:spPr>
      </p:pic>
      <p:pic>
        <p:nvPicPr>
          <p:cNvPr id="8" name="Picture 7">
            <a:extLst>
              <a:ext uri="{FF2B5EF4-FFF2-40B4-BE49-F238E27FC236}">
                <a16:creationId xmlns:a16="http://schemas.microsoft.com/office/drawing/2014/main" id="{AD5A0D09-0E2A-A5AF-B4FC-74CFC36C6F93}"/>
              </a:ext>
            </a:extLst>
          </p:cNvPr>
          <p:cNvPicPr>
            <a:picLocks noChangeAspect="1"/>
          </p:cNvPicPr>
          <p:nvPr/>
        </p:nvPicPr>
        <p:blipFill>
          <a:blip r:embed="rId3"/>
          <a:stretch>
            <a:fillRect/>
          </a:stretch>
        </p:blipFill>
        <p:spPr>
          <a:xfrm>
            <a:off x="6225523" y="1887105"/>
            <a:ext cx="4661553" cy="4022726"/>
          </a:xfrm>
          <a:prstGeom prst="rect">
            <a:avLst/>
          </a:prstGeom>
        </p:spPr>
      </p:pic>
    </p:spTree>
    <p:extLst>
      <p:ext uri="{BB962C8B-B14F-4D97-AF65-F5344CB8AC3E}">
        <p14:creationId xmlns:p14="http://schemas.microsoft.com/office/powerpoint/2010/main" val="1994993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EC9D0AA-6BA8-260B-3DB7-453BD6F651D0}"/>
              </a:ext>
            </a:extLst>
          </p:cNvPr>
          <p:cNvSpPr txBox="1"/>
          <p:nvPr/>
        </p:nvSpPr>
        <p:spPr>
          <a:xfrm>
            <a:off x="1143000" y="867234"/>
            <a:ext cx="10288587" cy="709233"/>
          </a:xfrm>
          <a:prstGeom prst="rect">
            <a:avLst/>
          </a:prstGeom>
          <a:noFill/>
        </p:spPr>
        <p:txBody>
          <a:bodyPr wrap="square">
            <a:spAutoFit/>
          </a:bodyPr>
          <a:lstStyle/>
          <a:p>
            <a:pPr algn="just">
              <a:lnSpc>
                <a:spcPct val="115000"/>
              </a:lnSpc>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Similarly you can create N users and send money which running code TRUFFLE ETHEREUM tool and DJANGO SERVER must be running and this server I am showing below screen</a:t>
            </a:r>
            <a:endParaRPr lang="en-IN" sz="14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8FE2A122-603A-6ECB-4F41-715419C8569F}"/>
              </a:ext>
            </a:extLst>
          </p:cNvPr>
          <p:cNvPicPr>
            <a:picLocks noChangeAspect="1"/>
          </p:cNvPicPr>
          <p:nvPr/>
        </p:nvPicPr>
        <p:blipFill rotWithShape="1">
          <a:blip r:embed="rId2"/>
          <a:srcRect t="48386" r="35189" b="6104"/>
          <a:stretch/>
        </p:blipFill>
        <p:spPr>
          <a:xfrm>
            <a:off x="308997" y="2460171"/>
            <a:ext cx="5682343" cy="3407229"/>
          </a:xfrm>
          <a:prstGeom prst="rect">
            <a:avLst/>
          </a:prstGeom>
        </p:spPr>
      </p:pic>
      <p:sp>
        <p:nvSpPr>
          <p:cNvPr id="7" name="Title 1">
            <a:extLst>
              <a:ext uri="{FF2B5EF4-FFF2-40B4-BE49-F238E27FC236}">
                <a16:creationId xmlns:a16="http://schemas.microsoft.com/office/drawing/2014/main" id="{A681B579-5C17-713D-39F0-E3EB9172D36F}"/>
              </a:ext>
            </a:extLst>
          </p:cNvPr>
          <p:cNvSpPr txBox="1">
            <a:spLocks noGrp="1"/>
          </p:cNvSpPr>
          <p:nvPr>
            <p:ph type="title"/>
          </p:nvPr>
        </p:nvSpPr>
        <p:spPr>
          <a:xfrm>
            <a:off x="1143000" y="-180975"/>
            <a:ext cx="9906000" cy="14779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b="1" dirty="0">
                <a:latin typeface="Tw Cen MT (Headings)"/>
              </a:rPr>
              <a:t>Implementation</a:t>
            </a:r>
          </a:p>
        </p:txBody>
      </p:sp>
      <p:pic>
        <p:nvPicPr>
          <p:cNvPr id="2" name="Picture 1">
            <a:extLst>
              <a:ext uri="{FF2B5EF4-FFF2-40B4-BE49-F238E27FC236}">
                <a16:creationId xmlns:a16="http://schemas.microsoft.com/office/drawing/2014/main" id="{477E1B3D-7183-862B-EEA7-1F4607E60F55}"/>
              </a:ext>
            </a:extLst>
          </p:cNvPr>
          <p:cNvPicPr>
            <a:picLocks noChangeAspect="1"/>
          </p:cNvPicPr>
          <p:nvPr/>
        </p:nvPicPr>
        <p:blipFill rotWithShape="1">
          <a:blip r:embed="rId2"/>
          <a:srcRect t="4154" r="37595" b="50336"/>
          <a:stretch/>
        </p:blipFill>
        <p:spPr>
          <a:xfrm>
            <a:off x="6200660" y="2460171"/>
            <a:ext cx="5682343" cy="3407229"/>
          </a:xfrm>
          <a:prstGeom prst="rect">
            <a:avLst/>
          </a:prstGeom>
        </p:spPr>
      </p:pic>
    </p:spTree>
    <p:extLst>
      <p:ext uri="{BB962C8B-B14F-4D97-AF65-F5344CB8AC3E}">
        <p14:creationId xmlns:p14="http://schemas.microsoft.com/office/powerpoint/2010/main" val="39423798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E8CD1E2-B999-9B6E-FC3F-2C1451EA0275}"/>
              </a:ext>
            </a:extLst>
          </p:cNvPr>
          <p:cNvSpPr txBox="1">
            <a:spLocks noGrp="1"/>
          </p:cNvSpPr>
          <p:nvPr>
            <p:ph type="title"/>
          </p:nvPr>
        </p:nvSpPr>
        <p:spPr>
          <a:xfrm>
            <a:off x="1141411" y="-156729"/>
            <a:ext cx="9906000" cy="14779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b="1" cap="none" dirty="0">
                <a:latin typeface="Tw Cen MT (Headings)"/>
              </a:rPr>
              <a:t>IMPLEMENTATION</a:t>
            </a:r>
          </a:p>
        </p:txBody>
      </p:sp>
      <p:sp>
        <p:nvSpPr>
          <p:cNvPr id="9" name="TextBox 8">
            <a:extLst>
              <a:ext uri="{FF2B5EF4-FFF2-40B4-BE49-F238E27FC236}">
                <a16:creationId xmlns:a16="http://schemas.microsoft.com/office/drawing/2014/main" id="{3DC476E9-E4BB-8EE4-9627-5B5EE788B767}"/>
              </a:ext>
            </a:extLst>
          </p:cNvPr>
          <p:cNvSpPr txBox="1"/>
          <p:nvPr/>
        </p:nvSpPr>
        <p:spPr>
          <a:xfrm>
            <a:off x="1141410" y="1066800"/>
            <a:ext cx="9783765" cy="423834"/>
          </a:xfrm>
          <a:prstGeom prst="rect">
            <a:avLst/>
          </a:prstGeom>
          <a:noFill/>
        </p:spPr>
        <p:txBody>
          <a:bodyPr wrap="square">
            <a:spAutoFit/>
          </a:bodyPr>
          <a:lstStyle/>
          <a:p>
            <a:pPr algn="just">
              <a:lnSpc>
                <a:spcPct val="115000"/>
              </a:lnSpc>
              <a:spcAft>
                <a:spcPts val="1000"/>
              </a:spcAft>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Double click on ‘run.bat’ file to start ‘DJANGO’ web server like shown in the below screen</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BD93C47B-0E91-A4AA-E77F-C0873D19B6A6}"/>
              </a:ext>
            </a:extLst>
          </p:cNvPr>
          <p:cNvPicPr>
            <a:picLocks noChangeAspect="1"/>
          </p:cNvPicPr>
          <p:nvPr/>
        </p:nvPicPr>
        <p:blipFill rotWithShape="1">
          <a:blip r:embed="rId2"/>
          <a:srcRect b="60345"/>
          <a:stretch/>
        </p:blipFill>
        <p:spPr>
          <a:xfrm>
            <a:off x="1141410" y="1899878"/>
            <a:ext cx="10789525" cy="2798115"/>
          </a:xfrm>
          <a:prstGeom prst="rect">
            <a:avLst/>
          </a:prstGeom>
        </p:spPr>
      </p:pic>
      <p:sp>
        <p:nvSpPr>
          <p:cNvPr id="12" name="TextBox 11">
            <a:extLst>
              <a:ext uri="{FF2B5EF4-FFF2-40B4-BE49-F238E27FC236}">
                <a16:creationId xmlns:a16="http://schemas.microsoft.com/office/drawing/2014/main" id="{57CE2C99-897B-6DFB-23AC-32348E9E7AD9}"/>
              </a:ext>
            </a:extLst>
          </p:cNvPr>
          <p:cNvSpPr txBox="1"/>
          <p:nvPr/>
        </p:nvSpPr>
        <p:spPr>
          <a:xfrm>
            <a:off x="1141410" y="4887748"/>
            <a:ext cx="10269539" cy="777777"/>
          </a:xfrm>
          <a:prstGeom prst="rect">
            <a:avLst/>
          </a:prstGeom>
          <a:noFill/>
        </p:spPr>
        <p:txBody>
          <a:bodyPr wrap="square">
            <a:spAutoFit/>
          </a:bodyPr>
          <a:lstStyle/>
          <a:p>
            <a:pPr algn="just">
              <a:lnSpc>
                <a:spcPct val="115000"/>
              </a:lnSpc>
              <a:spcAft>
                <a:spcPts val="1000"/>
              </a:spcAft>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DJANGO has server started and now the server can be accessed at </a:t>
            </a:r>
            <a:r>
              <a:rPr lang="en-US" sz="2000" u="sng" dirty="0">
                <a:solidFill>
                  <a:srgbClr val="0000FF"/>
                </a:solidFill>
                <a:effectLst/>
                <a:latin typeface="Times New Roman" panose="02020603050405020304" pitchFamily="18" charset="0"/>
                <a:ea typeface="Times New Roman" panose="02020603050405020304" pitchFamily="18" charset="0"/>
                <a:cs typeface="Times New Roman" panose="02020603050405020304" pitchFamily="18" charset="0"/>
                <a:hlinkClick r:id="rId3"/>
              </a:rPr>
              <a:t>http://127.0.0.1:8000/index.html</a:t>
            </a:r>
            <a:endParaRPr lang="en-IN" sz="16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861212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3D36E2B-5441-D2A1-5076-1AD4FE498A57}"/>
              </a:ext>
            </a:extLst>
          </p:cNvPr>
          <p:cNvSpPr txBox="1">
            <a:spLocks noGrp="1"/>
          </p:cNvSpPr>
          <p:nvPr>
            <p:ph type="title"/>
          </p:nvPr>
        </p:nvSpPr>
        <p:spPr>
          <a:xfrm>
            <a:off x="3744995" y="104390"/>
            <a:ext cx="4321319" cy="9499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IN" b="1" dirty="0">
                <a:latin typeface="Tw Cen MT (Headings)"/>
              </a:rPr>
              <a:t>OUTPUT screens</a:t>
            </a:r>
          </a:p>
        </p:txBody>
      </p:sp>
      <p:pic>
        <p:nvPicPr>
          <p:cNvPr id="9" name="Content Placeholder 8">
            <a:extLst>
              <a:ext uri="{FF2B5EF4-FFF2-40B4-BE49-F238E27FC236}">
                <a16:creationId xmlns:a16="http://schemas.microsoft.com/office/drawing/2014/main" id="{02F29F65-BD4C-175C-8799-6891065D583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25132" y="1846263"/>
            <a:ext cx="6602062" cy="4022725"/>
          </a:xfrm>
        </p:spPr>
      </p:pic>
      <p:sp>
        <p:nvSpPr>
          <p:cNvPr id="11" name="TextBox 10">
            <a:extLst>
              <a:ext uri="{FF2B5EF4-FFF2-40B4-BE49-F238E27FC236}">
                <a16:creationId xmlns:a16="http://schemas.microsoft.com/office/drawing/2014/main" id="{26F0314E-B1EA-D4E9-D538-A0580BBDAD32}"/>
              </a:ext>
            </a:extLst>
          </p:cNvPr>
          <p:cNvSpPr txBox="1"/>
          <p:nvPr/>
        </p:nvSpPr>
        <p:spPr>
          <a:xfrm>
            <a:off x="1116474" y="1159402"/>
            <a:ext cx="2312525" cy="461665"/>
          </a:xfrm>
          <a:prstGeom prst="rect">
            <a:avLst/>
          </a:prstGeom>
          <a:noFill/>
        </p:spPr>
        <p:txBody>
          <a:bodyPr wrap="square">
            <a:spAutoFit/>
          </a:bodyPr>
          <a:lstStyle/>
          <a:p>
            <a:r>
              <a:rPr lang="en-IN" sz="2400" b="1" dirty="0">
                <a:latin typeface="Tw Cen MT (Headings)"/>
                <a:cs typeface="Times New Roman" panose="02020603050405020304" pitchFamily="18" charset="0"/>
              </a:rPr>
              <a:t>Home Screen:</a:t>
            </a:r>
          </a:p>
        </p:txBody>
      </p:sp>
    </p:spTree>
    <p:extLst>
      <p:ext uri="{BB962C8B-B14F-4D97-AF65-F5344CB8AC3E}">
        <p14:creationId xmlns:p14="http://schemas.microsoft.com/office/powerpoint/2010/main" val="31314286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7DEF856-6A63-8988-9890-98D091DC2D6D}"/>
              </a:ext>
            </a:extLst>
          </p:cNvPr>
          <p:cNvSpPr>
            <a:spLocks noGrp="1"/>
          </p:cNvSpPr>
          <p:nvPr>
            <p:ph type="title"/>
          </p:nvPr>
        </p:nvSpPr>
        <p:spPr>
          <a:xfrm>
            <a:off x="1141413" y="618518"/>
            <a:ext cx="5173662" cy="848332"/>
          </a:xfrm>
        </p:spPr>
        <p:txBody>
          <a:bodyPr vert="horz" anchor="t">
            <a:normAutofit fontScale="90000"/>
          </a:bodyPr>
          <a:lstStyle/>
          <a:p>
            <a:r>
              <a:rPr lang="en-IN" b="1" dirty="0">
                <a:solidFill>
                  <a:srgbClr val="000000"/>
                </a:solidFill>
                <a:latin typeface="Tw Cen MT (Headings)"/>
              </a:rPr>
              <a:t>Sender’s Balance sheet</a:t>
            </a:r>
          </a:p>
        </p:txBody>
      </p:sp>
      <p:pic>
        <p:nvPicPr>
          <p:cNvPr id="10" name="Content Placeholder 9">
            <a:extLst>
              <a:ext uri="{FF2B5EF4-FFF2-40B4-BE49-F238E27FC236}">
                <a16:creationId xmlns:a16="http://schemas.microsoft.com/office/drawing/2014/main" id="{E286F46A-0148-CDB0-4354-2D32FB1428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5272" y="1846263"/>
            <a:ext cx="8661781" cy="4022725"/>
          </a:xfrm>
        </p:spPr>
      </p:pic>
    </p:spTree>
    <p:extLst>
      <p:ext uri="{BB962C8B-B14F-4D97-AF65-F5344CB8AC3E}">
        <p14:creationId xmlns:p14="http://schemas.microsoft.com/office/powerpoint/2010/main" val="682746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380D852-6CD3-2C9F-9A38-744CC77880F4}"/>
              </a:ext>
            </a:extLst>
          </p:cNvPr>
          <p:cNvSpPr txBox="1">
            <a:spLocks noGrp="1"/>
          </p:cNvSpPr>
          <p:nvPr>
            <p:ph type="title"/>
          </p:nvPr>
        </p:nvSpPr>
        <p:spPr>
          <a:xfrm>
            <a:off x="1236077" y="725262"/>
            <a:ext cx="9258300" cy="7858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r>
              <a:rPr lang="en-IN" b="1" dirty="0">
                <a:latin typeface="Tw Cen MT (Headings)"/>
              </a:rPr>
              <a:t>Receiver’s balance sheet</a:t>
            </a:r>
          </a:p>
        </p:txBody>
      </p:sp>
      <p:pic>
        <p:nvPicPr>
          <p:cNvPr id="8" name="Content Placeholder 7">
            <a:extLst>
              <a:ext uri="{FF2B5EF4-FFF2-40B4-BE49-F238E27FC236}">
                <a16:creationId xmlns:a16="http://schemas.microsoft.com/office/drawing/2014/main" id="{5A9F4181-DCC2-D504-C02F-F513117F8B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04906" y="1862591"/>
            <a:ext cx="8736428" cy="4022725"/>
          </a:xfrm>
        </p:spPr>
      </p:pic>
    </p:spTree>
    <p:extLst>
      <p:ext uri="{BB962C8B-B14F-4D97-AF65-F5344CB8AC3E}">
        <p14:creationId xmlns:p14="http://schemas.microsoft.com/office/powerpoint/2010/main" val="40179853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2107B7A-FF5E-0327-2A46-AA72D7847E18}"/>
              </a:ext>
            </a:extLst>
          </p:cNvPr>
          <p:cNvSpPr txBox="1"/>
          <p:nvPr/>
        </p:nvSpPr>
        <p:spPr>
          <a:xfrm>
            <a:off x="638175" y="207425"/>
            <a:ext cx="6096000" cy="646331"/>
          </a:xfrm>
          <a:prstGeom prst="rect">
            <a:avLst/>
          </a:prstGeom>
          <a:noFill/>
        </p:spPr>
        <p:txBody>
          <a:bodyPr wrap="square">
            <a:spAutoFit/>
          </a:bodyPr>
          <a:lstStyle/>
          <a:p>
            <a:r>
              <a:rPr lang="en-IN" sz="3600" b="1" dirty="0">
                <a:latin typeface="Tw Cen MT (Headings)"/>
              </a:rPr>
              <a:t>Representation of Blocks</a:t>
            </a:r>
            <a:endParaRPr lang="en-IN" sz="3600" dirty="0"/>
          </a:p>
        </p:txBody>
      </p:sp>
      <p:pic>
        <p:nvPicPr>
          <p:cNvPr id="4" name="Content Placeholder 4">
            <a:extLst>
              <a:ext uri="{FF2B5EF4-FFF2-40B4-BE49-F238E27FC236}">
                <a16:creationId xmlns:a16="http://schemas.microsoft.com/office/drawing/2014/main" id="{AE29C2AC-0F51-874F-C7C2-9E9755EE1F56}"/>
              </a:ext>
            </a:extLst>
          </p:cNvPr>
          <p:cNvPicPr>
            <a:picLocks noChangeAspect="1"/>
          </p:cNvPicPr>
          <p:nvPr/>
        </p:nvPicPr>
        <p:blipFill>
          <a:blip r:embed="rId2"/>
          <a:stretch>
            <a:fillRect/>
          </a:stretch>
        </p:blipFill>
        <p:spPr>
          <a:xfrm>
            <a:off x="2861974" y="853756"/>
            <a:ext cx="6405851" cy="5299394"/>
          </a:xfrm>
          <a:prstGeom prst="rect">
            <a:avLst/>
          </a:prstGeom>
        </p:spPr>
      </p:pic>
    </p:spTree>
    <p:extLst>
      <p:ext uri="{BB962C8B-B14F-4D97-AF65-F5344CB8AC3E}">
        <p14:creationId xmlns:p14="http://schemas.microsoft.com/office/powerpoint/2010/main" val="26861352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331E3-A3B1-2A57-E43F-46B541C2FB04}"/>
              </a:ext>
            </a:extLst>
          </p:cNvPr>
          <p:cNvSpPr>
            <a:spLocks noGrp="1"/>
          </p:cNvSpPr>
          <p:nvPr>
            <p:ph type="title"/>
          </p:nvPr>
        </p:nvSpPr>
        <p:spPr>
          <a:xfrm>
            <a:off x="1097280" y="757554"/>
            <a:ext cx="10058400" cy="748454"/>
          </a:xfrm>
        </p:spPr>
        <p:txBody>
          <a:bodyPr>
            <a:normAutofit fontScale="90000"/>
          </a:bodyPr>
          <a:lstStyle/>
          <a:p>
            <a:r>
              <a:rPr lang="en-IN" sz="6700" b="1" dirty="0">
                <a:solidFill>
                  <a:schemeClr val="tx1"/>
                </a:solidFill>
                <a:latin typeface="Tw Cen MT (Headings)"/>
              </a:rPr>
              <a:t>ABSTRACT</a:t>
            </a:r>
            <a:endParaRPr lang="en-IN" b="1" dirty="0">
              <a:latin typeface="Tw Cen MT (Headings)"/>
            </a:endParaRPr>
          </a:p>
        </p:txBody>
      </p:sp>
      <p:sp>
        <p:nvSpPr>
          <p:cNvPr id="3" name="Content Placeholder 2">
            <a:extLst>
              <a:ext uri="{FF2B5EF4-FFF2-40B4-BE49-F238E27FC236}">
                <a16:creationId xmlns:a16="http://schemas.microsoft.com/office/drawing/2014/main" id="{23D1AFFA-1D7A-D537-8760-5768B1B85499}"/>
              </a:ext>
            </a:extLst>
          </p:cNvPr>
          <p:cNvSpPr>
            <a:spLocks noGrp="1"/>
          </p:cNvSpPr>
          <p:nvPr>
            <p:ph idx="1"/>
          </p:nvPr>
        </p:nvSpPr>
        <p:spPr>
          <a:xfrm>
            <a:off x="1097280" y="1912409"/>
            <a:ext cx="10058400" cy="4023360"/>
          </a:xfrm>
        </p:spPr>
        <p:txBody>
          <a:bodyPr/>
          <a:lstStyle/>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The Blockchain is an encrypted database that stores information statistics, or in different words, it is a virtual ledger of any transactions, contracts - that needs to be independently recorded.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One of the key capabilities of Blockchain is that this virtual ledger is out there throughout several masses and heaps of computer and isn't always sure to be stored in a single place.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The aim of the project is to conduct research on the effect of blockchain technology on the financial sector. There is no doubt that the world is curious to see how this promising technology will influence or shape the future of banking. Blockchain enhances safety in data storage and transmutation, avails a decentralized and transparent network infrastructure and significantly reduces the costs in operations. </a:t>
            </a:r>
          </a:p>
          <a:p>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These remarkable attributes make blockchain a very promising and in-demand solution even in an industry as restricted as the banking sector.</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038528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0FAC6-47E4-12F4-14CE-C78DB43016BE}"/>
              </a:ext>
            </a:extLst>
          </p:cNvPr>
          <p:cNvSpPr>
            <a:spLocks noGrp="1"/>
          </p:cNvSpPr>
          <p:nvPr>
            <p:ph type="title"/>
          </p:nvPr>
        </p:nvSpPr>
        <p:spPr>
          <a:xfrm>
            <a:off x="1296682" y="572445"/>
            <a:ext cx="2306637" cy="1030288"/>
          </a:xfrm>
        </p:spPr>
        <p:txBody>
          <a:bodyPr/>
          <a:lstStyle/>
          <a:p>
            <a:r>
              <a:rPr lang="en-IN" b="1" dirty="0">
                <a:solidFill>
                  <a:srgbClr val="000000"/>
                </a:solidFill>
                <a:latin typeface="Tw Cen MT (Headings)"/>
              </a:rPr>
              <a:t>Json file</a:t>
            </a:r>
          </a:p>
        </p:txBody>
      </p:sp>
      <p:pic>
        <p:nvPicPr>
          <p:cNvPr id="8" name="Content Placeholder 7">
            <a:extLst>
              <a:ext uri="{FF2B5EF4-FFF2-40B4-BE49-F238E27FC236}">
                <a16:creationId xmlns:a16="http://schemas.microsoft.com/office/drawing/2014/main" id="{D9349EC4-0E38-24FF-0303-853603CD36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87615" y="2399535"/>
            <a:ext cx="7650908" cy="3668344"/>
          </a:xfrm>
        </p:spPr>
      </p:pic>
      <p:sp>
        <p:nvSpPr>
          <p:cNvPr id="3" name="TextBox 2">
            <a:extLst>
              <a:ext uri="{FF2B5EF4-FFF2-40B4-BE49-F238E27FC236}">
                <a16:creationId xmlns:a16="http://schemas.microsoft.com/office/drawing/2014/main" id="{F0A5DCEA-3C17-2A14-DBC9-86544ED5EC17}"/>
              </a:ext>
            </a:extLst>
          </p:cNvPr>
          <p:cNvSpPr txBox="1"/>
          <p:nvPr/>
        </p:nvSpPr>
        <p:spPr>
          <a:xfrm>
            <a:off x="1082040" y="1753204"/>
            <a:ext cx="10134600" cy="646331"/>
          </a:xfrm>
          <a:prstGeom prst="rect">
            <a:avLst/>
          </a:prstGeom>
          <a:noFill/>
        </p:spPr>
        <p:txBody>
          <a:bodyPr wrap="square" rtlCol="0">
            <a:spAutoFit/>
          </a:bodyPr>
          <a:lstStyle/>
          <a:p>
            <a:r>
              <a:rPr lang="en-IN" dirty="0">
                <a:latin typeface="Tw Cen MT (Headings)"/>
              </a:rPr>
              <a:t>Used for Serializing structured data and exchanging it over a network mainly between a server and a web application</a:t>
            </a:r>
          </a:p>
        </p:txBody>
      </p:sp>
    </p:spTree>
    <p:extLst>
      <p:ext uri="{BB962C8B-B14F-4D97-AF65-F5344CB8AC3E}">
        <p14:creationId xmlns:p14="http://schemas.microsoft.com/office/powerpoint/2010/main" val="27738303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F61CE-72F3-17EF-970D-5A6DD3BAD611}"/>
              </a:ext>
            </a:extLst>
          </p:cNvPr>
          <p:cNvSpPr>
            <a:spLocks noGrp="1"/>
          </p:cNvSpPr>
          <p:nvPr>
            <p:ph type="title"/>
          </p:nvPr>
        </p:nvSpPr>
        <p:spPr>
          <a:xfrm>
            <a:off x="1259012" y="783771"/>
            <a:ext cx="4047774" cy="821871"/>
          </a:xfrm>
        </p:spPr>
        <p:txBody>
          <a:bodyPr/>
          <a:lstStyle/>
          <a:p>
            <a:r>
              <a:rPr lang="en-IN" b="1" dirty="0">
                <a:solidFill>
                  <a:schemeClr val="tx1"/>
                </a:solidFill>
                <a:latin typeface="Tw Cen MT (Headings)"/>
              </a:rPr>
              <a:t>CONCLUSION</a:t>
            </a:r>
          </a:p>
        </p:txBody>
      </p:sp>
      <p:sp>
        <p:nvSpPr>
          <p:cNvPr id="3" name="Content Placeholder 2">
            <a:extLst>
              <a:ext uri="{FF2B5EF4-FFF2-40B4-BE49-F238E27FC236}">
                <a16:creationId xmlns:a16="http://schemas.microsoft.com/office/drawing/2014/main" id="{41DAF93F-BF95-531B-66E6-DB4D4D46F580}"/>
              </a:ext>
            </a:extLst>
          </p:cNvPr>
          <p:cNvSpPr>
            <a:spLocks noGrp="1"/>
          </p:cNvSpPr>
          <p:nvPr>
            <p:ph idx="1"/>
          </p:nvPr>
        </p:nvSpPr>
        <p:spPr>
          <a:xfrm>
            <a:off x="1196830" y="1755734"/>
            <a:ext cx="9905999" cy="2193636"/>
          </a:xfrm>
        </p:spPr>
        <p:txBody>
          <a:bodyPr>
            <a:noAutofit/>
          </a:bodyPr>
          <a:lstStyle/>
          <a:p>
            <a:pPr marL="578358" lvl="1" indent="-285750" algn="just">
              <a:buFont typeface="Arial" panose="020B0604020202020204" pitchFamily="34" charset="0"/>
              <a:buChar char="•"/>
            </a:pPr>
            <a:r>
              <a:rPr lang="en-US" sz="1700" dirty="0">
                <a:latin typeface="Tw Cen MT (Headings)"/>
              </a:rPr>
              <a:t>Blockchain technology has the potential to greatly improve scalability in the financial sector.</a:t>
            </a:r>
          </a:p>
          <a:p>
            <a:pPr marL="578358" lvl="1" indent="-285750" algn="just">
              <a:buFont typeface="Arial" panose="020B0604020202020204" pitchFamily="34" charset="0"/>
              <a:buChar char="•"/>
            </a:pPr>
            <a:r>
              <a:rPr lang="en-US" sz="1700" dirty="0">
                <a:latin typeface="Tw Cen MT (Headings)"/>
              </a:rPr>
              <a:t>By utilizing a decentralized and secure system, blockchain can increase efficiency and reduce costs and also reduce the risk of fraud</a:t>
            </a:r>
          </a:p>
          <a:p>
            <a:pPr marL="578358" lvl="1" indent="-285750" algn="just">
              <a:buFont typeface="Arial" panose="020B0604020202020204" pitchFamily="34" charset="0"/>
              <a:buChar char="•"/>
            </a:pPr>
            <a:r>
              <a:rPr lang="en-US" sz="1700" dirty="0">
                <a:latin typeface="Tw Cen MT (Headings)"/>
              </a:rPr>
              <a:t>Blockchain can result in significant cost savings for both businesses and consumers.</a:t>
            </a:r>
          </a:p>
          <a:p>
            <a:pPr marL="578358" lvl="1" indent="-285750" algn="just">
              <a:buFont typeface="Arial" panose="020B0604020202020204" pitchFamily="34" charset="0"/>
              <a:buChar char="•"/>
            </a:pPr>
            <a:r>
              <a:rPr lang="en-US" sz="1700" dirty="0">
                <a:latin typeface="Tw Cen MT (Headings)"/>
              </a:rPr>
              <a:t>Looking to the future, blockchain technology has the potential to play an increasingly important role in the financial sector.</a:t>
            </a:r>
          </a:p>
          <a:p>
            <a:pPr marL="578358" lvl="1" indent="-285750" algn="just">
              <a:buFont typeface="Arial" panose="020B0604020202020204" pitchFamily="34" charset="0"/>
              <a:buChar char="•"/>
            </a:pPr>
            <a:r>
              <a:rPr lang="en-US" sz="1700" dirty="0">
                <a:latin typeface="Tw Cen MT (Headings)"/>
              </a:rPr>
              <a:t>The global blockchain market is expected to be worth $1,431.54 billion by 2030, growing at a CAGR of around 85.9% from 2022-2031.</a:t>
            </a:r>
            <a:endParaRPr lang="en-IN" sz="1700" dirty="0">
              <a:latin typeface="Tw Cen MT (Headings)"/>
            </a:endParaRPr>
          </a:p>
        </p:txBody>
      </p:sp>
      <p:pic>
        <p:nvPicPr>
          <p:cNvPr id="2050" name="Picture 2" descr="Can blockchain help overcome election voting woes in India? | Aranca">
            <a:extLst>
              <a:ext uri="{FF2B5EF4-FFF2-40B4-BE49-F238E27FC236}">
                <a16:creationId xmlns:a16="http://schemas.microsoft.com/office/drawing/2014/main" id="{209664B1-662B-AC4D-4843-B92C58BA43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3778" y="4099462"/>
            <a:ext cx="3686211" cy="219363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8AA5A57A-2835-030B-394D-FDED69D74600}"/>
              </a:ext>
            </a:extLst>
          </p:cNvPr>
          <p:cNvPicPr>
            <a:picLocks noChangeAspect="1"/>
          </p:cNvPicPr>
          <p:nvPr/>
        </p:nvPicPr>
        <p:blipFill>
          <a:blip r:embed="rId3"/>
          <a:stretch>
            <a:fillRect/>
          </a:stretch>
        </p:blipFill>
        <p:spPr>
          <a:xfrm>
            <a:off x="6442012" y="4099462"/>
            <a:ext cx="3686212" cy="2193636"/>
          </a:xfrm>
          <a:prstGeom prst="rect">
            <a:avLst/>
          </a:prstGeom>
        </p:spPr>
      </p:pic>
    </p:spTree>
    <p:extLst>
      <p:ext uri="{BB962C8B-B14F-4D97-AF65-F5344CB8AC3E}">
        <p14:creationId xmlns:p14="http://schemas.microsoft.com/office/powerpoint/2010/main" val="2560613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7BEAA-DE12-B84A-3B32-14EC5035D19C}"/>
              </a:ext>
            </a:extLst>
          </p:cNvPr>
          <p:cNvSpPr>
            <a:spLocks noGrp="1"/>
          </p:cNvSpPr>
          <p:nvPr>
            <p:ph type="title"/>
          </p:nvPr>
        </p:nvSpPr>
        <p:spPr>
          <a:xfrm>
            <a:off x="1139250" y="212270"/>
            <a:ext cx="6404550" cy="1200985"/>
          </a:xfrm>
        </p:spPr>
        <p:txBody>
          <a:bodyPr/>
          <a:lstStyle/>
          <a:p>
            <a:r>
              <a:rPr lang="en-IN" b="1" dirty="0">
                <a:solidFill>
                  <a:schemeClr val="tx1"/>
                </a:solidFill>
                <a:latin typeface="Tw Cen MT (Headings)"/>
              </a:rPr>
              <a:t>REFERENCES</a:t>
            </a:r>
          </a:p>
        </p:txBody>
      </p:sp>
      <p:sp>
        <p:nvSpPr>
          <p:cNvPr id="3" name="Content Placeholder 2">
            <a:extLst>
              <a:ext uri="{FF2B5EF4-FFF2-40B4-BE49-F238E27FC236}">
                <a16:creationId xmlns:a16="http://schemas.microsoft.com/office/drawing/2014/main" id="{ECD51423-46C7-CDA9-855D-9F1B75B21016}"/>
              </a:ext>
            </a:extLst>
          </p:cNvPr>
          <p:cNvSpPr>
            <a:spLocks noGrp="1"/>
          </p:cNvSpPr>
          <p:nvPr>
            <p:ph idx="1"/>
          </p:nvPr>
        </p:nvSpPr>
        <p:spPr>
          <a:xfrm>
            <a:off x="1139250" y="2104191"/>
            <a:ext cx="10160121" cy="2743200"/>
          </a:xfrm>
        </p:spPr>
        <p:txBody>
          <a:bodyPr>
            <a:noAutofit/>
          </a:bodyPr>
          <a:lstStyle/>
          <a:p>
            <a:pPr marL="0" indent="0" algn="just">
              <a:lnSpc>
                <a:spcPct val="100000"/>
              </a:lnSpc>
              <a:spcAft>
                <a:spcPts val="1000"/>
              </a:spcAft>
              <a:buNone/>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[1] Saah, Shalilak Jani, “Applications of Blockchain Technology in banking and finance”, Parul University, Vadodara, India, February 2018 DOI: 10.13140/RG.2.2.35237.96489 </a:t>
            </a: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00000"/>
              </a:lnSpc>
              <a:spcAft>
                <a:spcPts val="1000"/>
              </a:spcAft>
              <a:buNone/>
            </a:pPr>
            <a:r>
              <a:rPr lang="en-US" sz="2400" dirty="0">
                <a:effectLst/>
                <a:latin typeface="Times New Roman" panose="02020603050405020304" pitchFamily="18" charset="0"/>
                <a:ea typeface="Times New Roman" panose="02020603050405020304" pitchFamily="18" charset="0"/>
                <a:cs typeface="Times New Roman" panose="02020603050405020304" pitchFamily="18" charset="0"/>
              </a:rPr>
              <a:t>[2] DUSKO KNEZEVIC, “Impact of blockchain technology platform in changing the financial sector and other industrutries., University Union Belgrade, Serbia, Montenegrin Journal Of Economics, Vol. 14, No. 1(2018), p.p(109-120). </a:t>
            </a: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a:p>
            <a:pPr marL="0" indent="0" algn="just">
              <a:lnSpc>
                <a:spcPct val="100000"/>
              </a:lnSpc>
              <a:spcAft>
                <a:spcPts val="1000"/>
              </a:spcAft>
              <a:buNone/>
            </a:pPr>
            <a:endParaRPr lang="en-US" sz="17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869423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B91AA71-267C-CC7B-F34C-1183A41616B0}"/>
              </a:ext>
            </a:extLst>
          </p:cNvPr>
          <p:cNvSpPr txBox="1"/>
          <p:nvPr/>
        </p:nvSpPr>
        <p:spPr>
          <a:xfrm>
            <a:off x="2933700" y="2381250"/>
            <a:ext cx="5705475" cy="1569660"/>
          </a:xfrm>
          <a:prstGeom prst="rect">
            <a:avLst/>
          </a:prstGeom>
          <a:noFill/>
        </p:spPr>
        <p:txBody>
          <a:bodyPr wrap="square">
            <a:spAutoFit/>
          </a:bodyPr>
          <a:lstStyle/>
          <a:p>
            <a:r>
              <a:rPr lang="en-IN" sz="9600" b="1" dirty="0">
                <a:latin typeface="Tw Cen MT (Headings)"/>
              </a:rPr>
              <a:t>Thank you</a:t>
            </a:r>
          </a:p>
        </p:txBody>
      </p:sp>
    </p:spTree>
    <p:extLst>
      <p:ext uri="{BB962C8B-B14F-4D97-AF65-F5344CB8AC3E}">
        <p14:creationId xmlns:p14="http://schemas.microsoft.com/office/powerpoint/2010/main" val="39899912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B07D6-9D2F-8C56-443F-85B622FBAD8C}"/>
              </a:ext>
            </a:extLst>
          </p:cNvPr>
          <p:cNvSpPr>
            <a:spLocks noGrp="1"/>
          </p:cNvSpPr>
          <p:nvPr>
            <p:ph type="title"/>
          </p:nvPr>
        </p:nvSpPr>
        <p:spPr>
          <a:xfrm>
            <a:off x="1143001" y="796412"/>
            <a:ext cx="9905998" cy="721227"/>
          </a:xfrm>
        </p:spPr>
        <p:txBody>
          <a:bodyPr/>
          <a:lstStyle/>
          <a:p>
            <a:r>
              <a:rPr lang="en-IN" b="1" dirty="0">
                <a:solidFill>
                  <a:schemeClr val="tx1"/>
                </a:solidFill>
                <a:latin typeface="Tw Cen MT (Headings)"/>
              </a:rPr>
              <a:t>INTRODUCTION</a:t>
            </a:r>
          </a:p>
        </p:txBody>
      </p:sp>
      <p:sp>
        <p:nvSpPr>
          <p:cNvPr id="3" name="Content Placeholder 2">
            <a:extLst>
              <a:ext uri="{FF2B5EF4-FFF2-40B4-BE49-F238E27FC236}">
                <a16:creationId xmlns:a16="http://schemas.microsoft.com/office/drawing/2014/main" id="{FFA031D9-6461-30B8-30AD-06DC268DCC28}"/>
              </a:ext>
            </a:extLst>
          </p:cNvPr>
          <p:cNvSpPr>
            <a:spLocks noGrp="1"/>
          </p:cNvSpPr>
          <p:nvPr>
            <p:ph idx="1"/>
          </p:nvPr>
        </p:nvSpPr>
        <p:spPr>
          <a:xfrm>
            <a:off x="1232853" y="1846006"/>
            <a:ext cx="10186988" cy="2756473"/>
          </a:xfrm>
        </p:spPr>
        <p:txBody>
          <a:bodyPr>
            <a:normAutofit/>
          </a:bodyPr>
          <a:lstStyle/>
          <a:p>
            <a:r>
              <a:rPr lang="en-US" sz="1800" dirty="0">
                <a:effectLst/>
                <a:latin typeface="Times New Roman" panose="02020603050405020304" pitchFamily="18" charset="0"/>
                <a:ea typeface="Times New Roman" panose="02020603050405020304" pitchFamily="18" charset="0"/>
              </a:rPr>
              <a:t>A blockchain is a distributed digital ledger where transactions can be recorded and checked electronically over a network of computers in the absence of a central ledger. Cryptography is used to protect the data from deception or hackers[1]. </a:t>
            </a:r>
          </a:p>
          <a:p>
            <a:r>
              <a:rPr lang="en-US" sz="1800" dirty="0">
                <a:effectLst/>
                <a:latin typeface="Times New Roman" panose="02020603050405020304" pitchFamily="18" charset="0"/>
                <a:ea typeface="Times New Roman" panose="02020603050405020304" pitchFamily="18" charset="0"/>
              </a:rPr>
              <a:t>It was invented by “Satoshi Nakamoto” in 2008. A blockchain helps to record all the transactions made so that no alterations can be made later on so as to maintain the security of the data. </a:t>
            </a:r>
            <a:endParaRPr lang="en-US" sz="1800" dirty="0">
              <a:latin typeface="Times New Roman" panose="02020603050405020304" pitchFamily="18" charset="0"/>
              <a:ea typeface="Times New Roman" panose="02020603050405020304" pitchFamily="18" charset="0"/>
            </a:endParaRPr>
          </a:p>
          <a:p>
            <a:r>
              <a:rPr lang="en-US" sz="1800" dirty="0">
                <a:effectLst/>
                <a:latin typeface="Times New Roman" panose="02020603050405020304" pitchFamily="18" charset="0"/>
                <a:ea typeface="Times New Roman" panose="02020603050405020304" pitchFamily="18" charset="0"/>
              </a:rPr>
              <a:t>The duplicated shared ledger concept in blockchain technology can help remove these weaknesses[2]. </a:t>
            </a:r>
          </a:p>
          <a:p>
            <a:r>
              <a:rPr lang="en-US" sz="1800" dirty="0">
                <a:effectLst/>
                <a:latin typeface="Times New Roman" panose="02020603050405020304" pitchFamily="18" charset="0"/>
                <a:ea typeface="Times New Roman" panose="02020603050405020304" pitchFamily="18" charset="0"/>
              </a:rPr>
              <a:t>The execution of blockchain will empower pointless arbiters to be relinquished and give clients and banks less expensive administrations.</a:t>
            </a:r>
          </a:p>
          <a:p>
            <a:pPr marL="0" indent="0">
              <a:buNone/>
            </a:pPr>
            <a:endParaRPr lang="en-IN" dirty="0"/>
          </a:p>
        </p:txBody>
      </p:sp>
      <p:pic>
        <p:nvPicPr>
          <p:cNvPr id="1026" name="Picture 2" descr="Satoshi Nakamoto - People in crypto | IQ.Wiki">
            <a:extLst>
              <a:ext uri="{FF2B5EF4-FFF2-40B4-BE49-F238E27FC236}">
                <a16:creationId xmlns:a16="http://schemas.microsoft.com/office/drawing/2014/main" id="{53CD22FA-9E88-A629-1987-C2B58837DD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3373" y="4306336"/>
            <a:ext cx="2608898" cy="196405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CE8B9B56-8DA8-3366-F3A4-9BCDA4AECA8F}"/>
              </a:ext>
            </a:extLst>
          </p:cNvPr>
          <p:cNvPicPr>
            <a:picLocks noChangeAspect="1"/>
          </p:cNvPicPr>
          <p:nvPr/>
        </p:nvPicPr>
        <p:blipFill rotWithShape="1">
          <a:blip r:embed="rId3"/>
          <a:srcRect l="54057"/>
          <a:stretch/>
        </p:blipFill>
        <p:spPr>
          <a:xfrm>
            <a:off x="8456786" y="4355591"/>
            <a:ext cx="2773188" cy="1914800"/>
          </a:xfrm>
          <a:prstGeom prst="rect">
            <a:avLst/>
          </a:prstGeom>
        </p:spPr>
      </p:pic>
    </p:spTree>
    <p:extLst>
      <p:ext uri="{BB962C8B-B14F-4D97-AF65-F5344CB8AC3E}">
        <p14:creationId xmlns:p14="http://schemas.microsoft.com/office/powerpoint/2010/main" val="22145218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C50EC-8A3E-DEA3-F8A0-99FD4F1DB1FD}"/>
              </a:ext>
            </a:extLst>
          </p:cNvPr>
          <p:cNvSpPr>
            <a:spLocks noGrp="1"/>
          </p:cNvSpPr>
          <p:nvPr>
            <p:ph type="title"/>
          </p:nvPr>
        </p:nvSpPr>
        <p:spPr>
          <a:xfrm>
            <a:off x="1215304" y="746741"/>
            <a:ext cx="9905998" cy="877253"/>
          </a:xfrm>
        </p:spPr>
        <p:txBody>
          <a:bodyPr>
            <a:normAutofit fontScale="90000"/>
          </a:bodyPr>
          <a:lstStyle/>
          <a:p>
            <a:r>
              <a:rPr lang="en-IN" b="1" dirty="0">
                <a:solidFill>
                  <a:schemeClr val="tx1"/>
                </a:solidFill>
                <a:latin typeface="Tw Cen MT (Headings)"/>
              </a:rPr>
              <a:t>EXISTING SYSTEM AND IT’S DRAWBACKS</a:t>
            </a:r>
          </a:p>
        </p:txBody>
      </p:sp>
      <p:sp>
        <p:nvSpPr>
          <p:cNvPr id="3" name="Content Placeholder 2">
            <a:extLst>
              <a:ext uri="{FF2B5EF4-FFF2-40B4-BE49-F238E27FC236}">
                <a16:creationId xmlns:a16="http://schemas.microsoft.com/office/drawing/2014/main" id="{0A0802E0-16C6-C039-7E49-9256718EFC72}"/>
              </a:ext>
            </a:extLst>
          </p:cNvPr>
          <p:cNvSpPr>
            <a:spLocks noGrp="1"/>
          </p:cNvSpPr>
          <p:nvPr>
            <p:ph idx="1"/>
          </p:nvPr>
        </p:nvSpPr>
        <p:spPr>
          <a:xfrm>
            <a:off x="1215303" y="1787671"/>
            <a:ext cx="9905999" cy="2941350"/>
          </a:xfrm>
        </p:spPr>
        <p:txBody>
          <a:bodyPr>
            <a:normAutofit fontScale="92500" lnSpcReduction="10000"/>
          </a:bodyPr>
          <a:lstStyle/>
          <a:p>
            <a:pPr algn="just">
              <a:lnSpc>
                <a:spcPct val="115000"/>
              </a:lnSpc>
              <a:spcAft>
                <a:spcPts val="1000"/>
              </a:spcAft>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There this record book shows every transaction that has ever happened in chronological order and we each hold an exact copy of it because of the way the pages are bound together trying to go back and change past trades would be practically impossible and because we each hold a copy of it we would know if something went wrong, this shared record book is essentially a blockchain.</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A blockchain is a distributed, immutable ledger or record of transactions. Distributed means that it’s shared and stored in multiple locations removing a single point of failure and providing perceptibility across massive participants. Immutable means that it’s nearly impossible to go back and change the past records once they have been agreed by and attach using cryptography.</a:t>
            </a:r>
            <a:endParaRPr lang="en-IN" sz="20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
        <p:nvSpPr>
          <p:cNvPr id="7" name="TextBox 6">
            <a:extLst>
              <a:ext uri="{FF2B5EF4-FFF2-40B4-BE49-F238E27FC236}">
                <a16:creationId xmlns:a16="http://schemas.microsoft.com/office/drawing/2014/main" id="{85EE4257-27DC-3210-81FC-429601C0F598}"/>
              </a:ext>
            </a:extLst>
          </p:cNvPr>
          <p:cNvSpPr txBox="1"/>
          <p:nvPr/>
        </p:nvSpPr>
        <p:spPr>
          <a:xfrm>
            <a:off x="1215303" y="4724117"/>
            <a:ext cx="6054436" cy="1382238"/>
          </a:xfrm>
          <a:prstGeom prst="rect">
            <a:avLst/>
          </a:prstGeom>
          <a:noFill/>
        </p:spPr>
        <p:txBody>
          <a:bodyPr wrap="square">
            <a:spAutoFit/>
          </a:bodyPr>
          <a:lstStyle/>
          <a:p>
            <a:pPr marL="285750" indent="-285750" algn="just">
              <a:lnSpc>
                <a:spcPct val="115000"/>
              </a:lnSpc>
              <a:spcAft>
                <a:spcPts val="1000"/>
              </a:spcAft>
              <a:buFont typeface="Arial" panose="020B0604020202020204" pitchFamily="34" charset="0"/>
              <a:buChar char="•"/>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Less accuracy</a:t>
            </a:r>
            <a:endParaRPr lang="en-IN" sz="2000" dirty="0">
              <a:latin typeface="Calibri" panose="020F0502020204030204" pitchFamily="34" charset="0"/>
              <a:ea typeface="Times New Roman" panose="02020603050405020304" pitchFamily="18" charset="0"/>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pP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low Efficiency</a:t>
            </a:r>
          </a:p>
          <a:p>
            <a:pPr marL="285750" indent="-285750" algn="just">
              <a:lnSpc>
                <a:spcPct val="115000"/>
              </a:lnSpc>
              <a:spcAft>
                <a:spcPts val="1000"/>
              </a:spcAft>
              <a:buFont typeface="Arial" panose="020B0604020202020204" pitchFamily="34" charset="0"/>
              <a:buChar char="•"/>
            </a:pPr>
            <a:r>
              <a:rPr lang="en-US" sz="2000" dirty="0">
                <a:latin typeface="Times New Roman" panose="02020603050405020304" pitchFamily="18" charset="0"/>
                <a:ea typeface="Times New Roman" panose="02020603050405020304" pitchFamily="18" charset="0"/>
                <a:cs typeface="Times New Roman" panose="02020603050405020304" pitchFamily="18" charset="0"/>
              </a:rPr>
              <a:t>Difficulty in tracking previous transactions</a:t>
            </a:r>
          </a:p>
        </p:txBody>
      </p:sp>
    </p:spTree>
    <p:extLst>
      <p:ext uri="{BB962C8B-B14F-4D97-AF65-F5344CB8AC3E}">
        <p14:creationId xmlns:p14="http://schemas.microsoft.com/office/powerpoint/2010/main" val="7753952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D38CF-AFAF-2271-1814-7D588E50C417}"/>
              </a:ext>
            </a:extLst>
          </p:cNvPr>
          <p:cNvSpPr>
            <a:spLocks noGrp="1"/>
          </p:cNvSpPr>
          <p:nvPr>
            <p:ph type="title"/>
          </p:nvPr>
        </p:nvSpPr>
        <p:spPr>
          <a:xfrm>
            <a:off x="1141413" y="590550"/>
            <a:ext cx="9905998" cy="1007774"/>
          </a:xfrm>
        </p:spPr>
        <p:txBody>
          <a:bodyPr/>
          <a:lstStyle/>
          <a:p>
            <a:r>
              <a:rPr lang="en-IN" b="1" dirty="0">
                <a:solidFill>
                  <a:schemeClr val="tx1"/>
                </a:solidFill>
                <a:latin typeface="Tw Cen MT (Headings)"/>
              </a:rPr>
              <a:t>PROPOSED SYSTEM</a:t>
            </a:r>
          </a:p>
        </p:txBody>
      </p:sp>
      <p:sp>
        <p:nvSpPr>
          <p:cNvPr id="3" name="Content Placeholder 2">
            <a:extLst>
              <a:ext uri="{FF2B5EF4-FFF2-40B4-BE49-F238E27FC236}">
                <a16:creationId xmlns:a16="http://schemas.microsoft.com/office/drawing/2014/main" id="{B51F7041-2C70-9D8C-5AAC-8BE8808FF1A7}"/>
              </a:ext>
            </a:extLst>
          </p:cNvPr>
          <p:cNvSpPr>
            <a:spLocks noGrp="1"/>
          </p:cNvSpPr>
          <p:nvPr>
            <p:ph idx="1"/>
          </p:nvPr>
        </p:nvSpPr>
        <p:spPr>
          <a:xfrm>
            <a:off x="1141412" y="1878762"/>
            <a:ext cx="9905999" cy="4283393"/>
          </a:xfrm>
        </p:spPr>
        <p:txBody>
          <a:bodyPr>
            <a:normAutofit fontScale="92500"/>
          </a:bodyPr>
          <a:lstStyle/>
          <a:p>
            <a:r>
              <a:rPr lang="en-US" sz="2600" dirty="0">
                <a:effectLst/>
                <a:latin typeface="Times New Roman" panose="02020603050405020304" pitchFamily="18" charset="0"/>
                <a:ea typeface="Times New Roman" panose="02020603050405020304" pitchFamily="18" charset="0"/>
                <a:cs typeface="Times New Roman" panose="02020603050405020304" pitchFamily="18" charset="0"/>
              </a:rPr>
              <a:t>Nevertheless closely reliant and dependent on paper, despite the fact that dressed up with a virtual appearance, there are various problems with this era.</a:t>
            </a:r>
          </a:p>
          <a:p>
            <a:r>
              <a:rPr lang="en-US" sz="2600" dirty="0">
                <a:effectLst/>
                <a:latin typeface="Times New Roman" panose="02020603050405020304" pitchFamily="18" charset="0"/>
                <a:ea typeface="Times New Roman" panose="02020603050405020304" pitchFamily="18" charset="0"/>
                <a:cs typeface="Times New Roman" panose="02020603050405020304" pitchFamily="18" charset="0"/>
              </a:rPr>
              <a:t>In spite of the monetary employer’s resistance to trade, blockchain and its anticipated benefits make it worthwhile. Blockchain, not like traditional structures, is dynamic enough to come to be a pacesetter in implementation in a chargeable market situation.</a:t>
            </a:r>
          </a:p>
          <a:p>
            <a:r>
              <a:rPr lang="en-US" sz="2600" dirty="0">
                <a:effectLst/>
                <a:latin typeface="Times New Roman" panose="02020603050405020304" pitchFamily="18" charset="0"/>
                <a:ea typeface="Times New Roman" panose="02020603050405020304" pitchFamily="18" charset="0"/>
                <a:cs typeface="Times New Roman" panose="02020603050405020304" pitchFamily="18" charset="0"/>
              </a:rPr>
              <a:t> In a blockchain, the best advantage it guarantees is that every celebration has a report that is maintained in a ledger to be had to everyone.</a:t>
            </a:r>
          </a:p>
          <a:p>
            <a:r>
              <a:rPr lang="en-US" sz="2600" dirty="0">
                <a:effectLst/>
                <a:latin typeface="Times New Roman" panose="02020603050405020304" pitchFamily="18" charset="0"/>
                <a:ea typeface="Times New Roman" panose="02020603050405020304" pitchFamily="18" charset="0"/>
                <a:cs typeface="Times New Roman" panose="02020603050405020304" pitchFamily="18" charset="0"/>
              </a:rPr>
              <a:t> It is a ledger extensively surpassed between special users thereby developing a shared database that is replicated to those users and who can get right of entry to it simplest when they have the get admission to the right for it.</a:t>
            </a:r>
            <a:endParaRPr lang="en-IN" sz="26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781471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F897D-ADF1-B266-5D8E-B3755713B83D}"/>
              </a:ext>
            </a:extLst>
          </p:cNvPr>
          <p:cNvSpPr>
            <a:spLocks noGrp="1"/>
          </p:cNvSpPr>
          <p:nvPr>
            <p:ph type="title"/>
          </p:nvPr>
        </p:nvSpPr>
        <p:spPr>
          <a:xfrm>
            <a:off x="1141413" y="771524"/>
            <a:ext cx="9905998" cy="807403"/>
          </a:xfrm>
        </p:spPr>
        <p:txBody>
          <a:bodyPr>
            <a:normAutofit/>
          </a:bodyPr>
          <a:lstStyle/>
          <a:p>
            <a:r>
              <a:rPr lang="en-US" sz="3600" b="1" dirty="0">
                <a:solidFill>
                  <a:schemeClr val="tx1"/>
                </a:solidFill>
                <a:effectLst/>
                <a:latin typeface="Tw Cen MT (Headings)"/>
                <a:ea typeface="Times New Roman" panose="02020603050405020304" pitchFamily="18" charset="0"/>
              </a:rPr>
              <a:t>ADVANTAGES OF PROPOSED SYSTEM </a:t>
            </a:r>
            <a:endParaRPr lang="en-IN" b="1" dirty="0">
              <a:solidFill>
                <a:schemeClr val="tx1"/>
              </a:solidFill>
              <a:latin typeface="Tw Cen MT (Headings)"/>
            </a:endParaRPr>
          </a:p>
        </p:txBody>
      </p:sp>
      <p:sp>
        <p:nvSpPr>
          <p:cNvPr id="3" name="Content Placeholder 2">
            <a:extLst>
              <a:ext uri="{FF2B5EF4-FFF2-40B4-BE49-F238E27FC236}">
                <a16:creationId xmlns:a16="http://schemas.microsoft.com/office/drawing/2014/main" id="{B4A14A2E-FF80-7C35-F2DC-A5D50C0E348C}"/>
              </a:ext>
            </a:extLst>
          </p:cNvPr>
          <p:cNvSpPr>
            <a:spLocks noGrp="1"/>
          </p:cNvSpPr>
          <p:nvPr>
            <p:ph idx="1"/>
          </p:nvPr>
        </p:nvSpPr>
        <p:spPr>
          <a:xfrm>
            <a:off x="1617662" y="1819273"/>
            <a:ext cx="2478088" cy="3910965"/>
          </a:xfrm>
        </p:spPr>
        <p:txBody>
          <a:bodyPr>
            <a:normAutofit/>
          </a:bodyPr>
          <a:lstStyle/>
          <a:p>
            <a:pPr marL="285750" indent="-285750">
              <a:lnSpc>
                <a:spcPct val="115000"/>
              </a:lnSpc>
              <a:spcAft>
                <a:spcPts val="1000"/>
              </a:spcAft>
              <a:buFont typeface="Arial" panose="020B0604020202020204" pitchFamily="34" charset="0"/>
              <a:buChar char="•"/>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High accuracy</a:t>
            </a:r>
            <a:endParaRPr lang="en-IN" dirty="0">
              <a:effectLst/>
              <a:latin typeface="Calibri" panose="020F0502020204030204" pitchFamily="34" charset="0"/>
              <a:ea typeface="Times New Roman" panose="02020603050405020304" pitchFamily="18" charset="0"/>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High efficiency</a:t>
            </a:r>
          </a:p>
          <a:p>
            <a:pPr marL="285750" indent="-285750">
              <a:lnSpc>
                <a:spcPct val="115000"/>
              </a:lnSpc>
              <a:spcAft>
                <a:spcPts val="1000"/>
              </a:spcAft>
              <a:buFont typeface="Arial" panose="020B0604020202020204" pitchFamily="34" charset="0"/>
              <a:buChar char="•"/>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On-chain settlement </a:t>
            </a:r>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Low transfer fees </a:t>
            </a:r>
          </a:p>
          <a:p>
            <a:pPr marL="285750" indent="-285750">
              <a:lnSpc>
                <a:spcPct val="115000"/>
              </a:lnSpc>
              <a:spcAft>
                <a:spcPts val="1000"/>
              </a:spcAft>
              <a:buFont typeface="Arial" panose="020B0604020202020204" pitchFamily="34" charset="0"/>
              <a:buChar char="•"/>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24*7 Availability</a:t>
            </a:r>
            <a:endParaRPr lang="en-US" dirty="0">
              <a:latin typeface="Times New Roman" panose="02020603050405020304" pitchFamily="18" charset="0"/>
              <a:ea typeface="Times New Roman" panose="02020603050405020304" pitchFamily="18" charset="0"/>
              <a:cs typeface="Times New Roman" panose="02020603050405020304" pitchFamily="18" charset="0"/>
            </a:endParaRPr>
          </a:p>
          <a:p>
            <a:pPr marL="285750" indent="-285750">
              <a:lnSpc>
                <a:spcPct val="115000"/>
              </a:lnSpc>
              <a:spcAft>
                <a:spcPts val="1000"/>
              </a:spcAft>
              <a:buFont typeface="Arial" panose="020B0604020202020204" pitchFamily="34" charset="0"/>
              <a:buChar char="•"/>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Transparency </a:t>
            </a:r>
          </a:p>
          <a:p>
            <a:pPr marL="0" indent="0">
              <a:lnSpc>
                <a:spcPct val="115000"/>
              </a:lnSpc>
              <a:spcAft>
                <a:spcPts val="1000"/>
              </a:spcAft>
              <a:buNone/>
            </a:pP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endParaRPr lang="en-IN" dirty="0"/>
          </a:p>
          <a:p>
            <a:endParaRPr lang="en-IN" dirty="0"/>
          </a:p>
        </p:txBody>
      </p:sp>
      <p:pic>
        <p:nvPicPr>
          <p:cNvPr id="6" name="Picture 5">
            <a:extLst>
              <a:ext uri="{FF2B5EF4-FFF2-40B4-BE49-F238E27FC236}">
                <a16:creationId xmlns:a16="http://schemas.microsoft.com/office/drawing/2014/main" id="{621715CA-7358-9425-0EC6-2CA442B9F1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2044" y="2402522"/>
            <a:ext cx="5921594" cy="2577463"/>
          </a:xfrm>
          <a:prstGeom prst="rect">
            <a:avLst/>
          </a:prstGeom>
        </p:spPr>
      </p:pic>
      <p:sp>
        <p:nvSpPr>
          <p:cNvPr id="8" name="TextBox 7">
            <a:extLst>
              <a:ext uri="{FF2B5EF4-FFF2-40B4-BE49-F238E27FC236}">
                <a16:creationId xmlns:a16="http://schemas.microsoft.com/office/drawing/2014/main" id="{CDB11947-3BAE-A8FC-0282-C2E391401200}"/>
              </a:ext>
            </a:extLst>
          </p:cNvPr>
          <p:cNvSpPr txBox="1"/>
          <p:nvPr/>
        </p:nvSpPr>
        <p:spPr>
          <a:xfrm>
            <a:off x="6197816" y="5073134"/>
            <a:ext cx="4210050" cy="369332"/>
          </a:xfrm>
          <a:prstGeom prst="rect">
            <a:avLst/>
          </a:prstGeom>
          <a:noFill/>
        </p:spPr>
        <p:txBody>
          <a:bodyPr wrap="square">
            <a:spAutoFit/>
          </a:bodyPr>
          <a:lstStyle/>
          <a:p>
            <a:r>
              <a:rPr lang="en-US" sz="1800" b="1" dirty="0">
                <a:solidFill>
                  <a:schemeClr val="tx1"/>
                </a:solidFill>
                <a:effectLst/>
                <a:latin typeface="Tw Cen MT (Headings)"/>
                <a:ea typeface="Times New Roman" panose="02020603050405020304" pitchFamily="18" charset="0"/>
              </a:rPr>
              <a:t>Table 1. Easy Payment through Blockchain</a:t>
            </a:r>
            <a:endParaRPr lang="en-IN" dirty="0"/>
          </a:p>
        </p:txBody>
      </p:sp>
    </p:spTree>
    <p:extLst>
      <p:ext uri="{BB962C8B-B14F-4D97-AF65-F5344CB8AC3E}">
        <p14:creationId xmlns:p14="http://schemas.microsoft.com/office/powerpoint/2010/main" val="15757867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39706-7595-8572-FD87-CDCB4A9DF71E}"/>
              </a:ext>
            </a:extLst>
          </p:cNvPr>
          <p:cNvSpPr>
            <a:spLocks noGrp="1"/>
          </p:cNvSpPr>
          <p:nvPr>
            <p:ph type="title"/>
          </p:nvPr>
        </p:nvSpPr>
        <p:spPr>
          <a:xfrm>
            <a:off x="1143000" y="914400"/>
            <a:ext cx="11896725" cy="714375"/>
          </a:xfrm>
        </p:spPr>
        <p:txBody>
          <a:bodyPr>
            <a:normAutofit fontScale="90000"/>
          </a:bodyPr>
          <a:lstStyle/>
          <a:p>
            <a:r>
              <a:rPr lang="en-IN" b="1" dirty="0">
                <a:solidFill>
                  <a:schemeClr val="tx1"/>
                </a:solidFill>
                <a:latin typeface="Tw Cen MT (Headings)"/>
              </a:rPr>
              <a:t>BLOCK DIAGRAM AND GRAPHICAL REPRESENTATION</a:t>
            </a:r>
          </a:p>
        </p:txBody>
      </p:sp>
      <p:pic>
        <p:nvPicPr>
          <p:cNvPr id="4" name="Picture 3">
            <a:extLst>
              <a:ext uri="{FF2B5EF4-FFF2-40B4-BE49-F238E27FC236}">
                <a16:creationId xmlns:a16="http://schemas.microsoft.com/office/drawing/2014/main" id="{3B881EC0-F925-6AC5-CA21-9289DF75C585}"/>
              </a:ext>
            </a:extLst>
          </p:cNvPr>
          <p:cNvPicPr>
            <a:picLocks noChangeAspect="1"/>
          </p:cNvPicPr>
          <p:nvPr/>
        </p:nvPicPr>
        <p:blipFill>
          <a:blip r:embed="rId2"/>
          <a:srcRect/>
          <a:stretch>
            <a:fillRect/>
          </a:stretch>
        </p:blipFill>
        <p:spPr bwMode="auto">
          <a:xfrm>
            <a:off x="1512888" y="2398997"/>
            <a:ext cx="3717025" cy="2441005"/>
          </a:xfrm>
          <a:prstGeom prst="rect">
            <a:avLst/>
          </a:prstGeom>
          <a:noFill/>
          <a:ln w="9525">
            <a:noFill/>
            <a:miter lim="800000"/>
            <a:headEnd/>
            <a:tailEnd/>
          </a:ln>
        </p:spPr>
      </p:pic>
      <p:pic>
        <p:nvPicPr>
          <p:cNvPr id="3" name="Picture 2">
            <a:extLst>
              <a:ext uri="{FF2B5EF4-FFF2-40B4-BE49-F238E27FC236}">
                <a16:creationId xmlns:a16="http://schemas.microsoft.com/office/drawing/2014/main" id="{0BE7B5D0-EBF5-3316-37DF-C1D648A2DE8F}"/>
              </a:ext>
            </a:extLst>
          </p:cNvPr>
          <p:cNvPicPr>
            <a:picLocks noChangeAspect="1"/>
          </p:cNvPicPr>
          <p:nvPr/>
        </p:nvPicPr>
        <p:blipFill>
          <a:blip r:embed="rId3"/>
          <a:stretch>
            <a:fillRect/>
          </a:stretch>
        </p:blipFill>
        <p:spPr>
          <a:xfrm>
            <a:off x="5732461" y="2026591"/>
            <a:ext cx="5659439" cy="3850334"/>
          </a:xfrm>
          <a:prstGeom prst="rect">
            <a:avLst/>
          </a:prstGeom>
        </p:spPr>
      </p:pic>
    </p:spTree>
    <p:extLst>
      <p:ext uri="{BB962C8B-B14F-4D97-AF65-F5344CB8AC3E}">
        <p14:creationId xmlns:p14="http://schemas.microsoft.com/office/powerpoint/2010/main" val="21071173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F4A9B9-6588-BBDA-4D43-F8E045962D6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00150" y="425035"/>
            <a:ext cx="10012495" cy="2556289"/>
          </a:xfrm>
          <a:prstGeom prst="rect">
            <a:avLst/>
          </a:prstGeom>
        </p:spPr>
      </p:pic>
      <p:pic>
        <p:nvPicPr>
          <p:cNvPr id="3" name="Picture 2">
            <a:extLst>
              <a:ext uri="{FF2B5EF4-FFF2-40B4-BE49-F238E27FC236}">
                <a16:creationId xmlns:a16="http://schemas.microsoft.com/office/drawing/2014/main" id="{2D249C86-E6EA-1D82-F904-253E9CA2550B}"/>
              </a:ext>
            </a:extLst>
          </p:cNvPr>
          <p:cNvPicPr>
            <a:picLocks noChangeAspect="1"/>
          </p:cNvPicPr>
          <p:nvPr/>
        </p:nvPicPr>
        <p:blipFill>
          <a:blip r:embed="rId3"/>
          <a:stretch>
            <a:fillRect/>
          </a:stretch>
        </p:blipFill>
        <p:spPr>
          <a:xfrm>
            <a:off x="2373375" y="3429000"/>
            <a:ext cx="7837424" cy="2378777"/>
          </a:xfrm>
          <a:prstGeom prst="rect">
            <a:avLst/>
          </a:prstGeom>
        </p:spPr>
      </p:pic>
    </p:spTree>
    <p:extLst>
      <p:ext uri="{BB962C8B-B14F-4D97-AF65-F5344CB8AC3E}">
        <p14:creationId xmlns:p14="http://schemas.microsoft.com/office/powerpoint/2010/main" val="3669453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1829737-B6B7-CAEA-FE07-1B07D39F8307}"/>
              </a:ext>
            </a:extLst>
          </p:cNvPr>
          <p:cNvPicPr>
            <a:picLocks noChangeAspect="1"/>
          </p:cNvPicPr>
          <p:nvPr/>
        </p:nvPicPr>
        <p:blipFill>
          <a:blip r:embed="rId2"/>
          <a:stretch>
            <a:fillRect/>
          </a:stretch>
        </p:blipFill>
        <p:spPr>
          <a:xfrm>
            <a:off x="1217612" y="1733550"/>
            <a:ext cx="9355137" cy="4610100"/>
          </a:xfrm>
          <a:prstGeom prst="rect">
            <a:avLst/>
          </a:prstGeom>
        </p:spPr>
      </p:pic>
      <p:sp>
        <p:nvSpPr>
          <p:cNvPr id="2" name="Title 1">
            <a:extLst>
              <a:ext uri="{FF2B5EF4-FFF2-40B4-BE49-F238E27FC236}">
                <a16:creationId xmlns:a16="http://schemas.microsoft.com/office/drawing/2014/main" id="{5BD3E79B-D4ED-4548-1DFC-EC14C2D6D814}"/>
              </a:ext>
            </a:extLst>
          </p:cNvPr>
          <p:cNvSpPr>
            <a:spLocks noGrp="1"/>
          </p:cNvSpPr>
          <p:nvPr>
            <p:ph type="title"/>
          </p:nvPr>
        </p:nvSpPr>
        <p:spPr>
          <a:xfrm>
            <a:off x="1141412" y="92045"/>
            <a:ext cx="9905998" cy="1284173"/>
          </a:xfrm>
        </p:spPr>
        <p:txBody>
          <a:bodyPr/>
          <a:lstStyle/>
          <a:p>
            <a:r>
              <a:rPr lang="en-IN" b="1" dirty="0">
                <a:solidFill>
                  <a:schemeClr val="tx1"/>
                </a:solidFill>
                <a:latin typeface="Tw Cen MT (Headings)"/>
              </a:rPr>
              <a:t>ALGORITHM</a:t>
            </a:r>
          </a:p>
        </p:txBody>
      </p:sp>
    </p:spTree>
    <p:extLst>
      <p:ext uri="{BB962C8B-B14F-4D97-AF65-F5344CB8AC3E}">
        <p14:creationId xmlns:p14="http://schemas.microsoft.com/office/powerpoint/2010/main" val="32908550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667</TotalTime>
  <Words>994</Words>
  <Application>Microsoft Office PowerPoint</Application>
  <PresentationFormat>Widescreen</PresentationFormat>
  <Paragraphs>85</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Calibri Light</vt:lpstr>
      <vt:lpstr>Times New Roman</vt:lpstr>
      <vt:lpstr>Tw Cen MT (Headings)</vt:lpstr>
      <vt:lpstr>Wingdings 3</vt:lpstr>
      <vt:lpstr>Retrospect</vt:lpstr>
      <vt:lpstr>PowerPoint Presentation</vt:lpstr>
      <vt:lpstr>ABSTRACT</vt:lpstr>
      <vt:lpstr>INTRODUCTION</vt:lpstr>
      <vt:lpstr>EXISTING SYSTEM AND IT’S DRAWBACKS</vt:lpstr>
      <vt:lpstr>PROPOSED SYSTEM</vt:lpstr>
      <vt:lpstr>ADVANTAGES OF PROPOSED SYSTEM </vt:lpstr>
      <vt:lpstr>BLOCK DIAGRAM AND GRAPHICAL REPRESENTATION</vt:lpstr>
      <vt:lpstr>PowerPoint Presentation</vt:lpstr>
      <vt:lpstr>ALGORITHM</vt:lpstr>
      <vt:lpstr>HARDWARE REQUIREMENTS</vt:lpstr>
      <vt:lpstr>UML DIAGRAMS</vt:lpstr>
      <vt:lpstr>UML DIAGRAMS</vt:lpstr>
      <vt:lpstr>IMPLEMENTATION</vt:lpstr>
      <vt:lpstr>Implementation</vt:lpstr>
      <vt:lpstr>IMPLEMENTATION</vt:lpstr>
      <vt:lpstr>OUTPUT screens</vt:lpstr>
      <vt:lpstr>Sender’s Balance sheet</vt:lpstr>
      <vt:lpstr>Receiver’s balance sheet</vt:lpstr>
      <vt:lpstr>PowerPoint Presentation</vt:lpstr>
      <vt:lpstr>Json file</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pokala divyagandh</dc:creator>
  <cp:lastModifiedBy>harsha vardhan</cp:lastModifiedBy>
  <cp:revision>22</cp:revision>
  <dcterms:created xsi:type="dcterms:W3CDTF">2023-01-10T06:46:24Z</dcterms:created>
  <dcterms:modified xsi:type="dcterms:W3CDTF">2023-04-14T15:02:15Z</dcterms:modified>
</cp:coreProperties>
</file>

<file path=docProps/thumbnail.jpeg>
</file>